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7" r:id="rId3"/>
    <p:sldId id="294" r:id="rId4"/>
    <p:sldId id="295" r:id="rId5"/>
    <p:sldId id="292" r:id="rId6"/>
    <p:sldId id="293" r:id="rId7"/>
    <p:sldId id="288" r:id="rId8"/>
    <p:sldId id="289" r:id="rId9"/>
    <p:sldId id="290" r:id="rId10"/>
    <p:sldId id="291" r:id="rId11"/>
    <p:sldId id="287" r:id="rId12"/>
    <p:sldId id="283" r:id="rId13"/>
    <p:sldId id="284" r:id="rId14"/>
    <p:sldId id="285" r:id="rId15"/>
    <p:sldId id="286" r:id="rId16"/>
    <p:sldId id="282" r:id="rId17"/>
    <p:sldId id="269" r:id="rId18"/>
    <p:sldId id="265" r:id="rId19"/>
    <p:sldId id="275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stonCylinderNonIdealOttoMV01_ex01" id="{6B690D0E-0492-4E7E-9F0D-4464CC80CCFB}">
          <p14:sldIdLst>
            <p14:sldId id="296"/>
            <p14:sldId id="297"/>
          </p14:sldIdLst>
        </p14:section>
        <p14:section name="PistonCylinderIdealOttoMV01_ex02" id="{644A4BC1-EE10-4FBE-ABE8-F8216D2FF0B8}">
          <p14:sldIdLst>
            <p14:sldId id="294"/>
            <p14:sldId id="295"/>
          </p14:sldIdLst>
        </p14:section>
        <p14:section name="PistonCylinderIdealOttoMV00_ex03" id="{7DAB9F9C-A6F9-43D9-9E37-995EAC421FE0}">
          <p14:sldIdLst>
            <p14:sldId id="292"/>
            <p14:sldId id="293"/>
          </p14:sldIdLst>
        </p14:section>
        <p14:section name="NzlDefAeByFlowCharFixed01_ex03" id="{AF53A3C0-EE96-4719-AD70-0AE1D566ACD8}">
          <p14:sldIdLst>
            <p14:sldId id="288"/>
            <p14:sldId id="289"/>
            <p14:sldId id="290"/>
            <p14:sldId id="291"/>
          </p14:sldIdLst>
        </p14:section>
        <p14:section name="NzlDefAeByFlowCharFixed01_ex02" id="{334E207B-84B5-4081-8D5E-FA4E99B6DD69}">
          <p14:sldIdLst>
            <p14:sldId id="287"/>
          </p14:sldIdLst>
        </p14:section>
        <p14:section name="BasicElements_NzlDefAeByFlowCharFixed01_ex01" id="{25060112-788B-4F74-9AC1-35EFBE06275A}">
          <p14:sldIdLst>
            <p14:sldId id="283"/>
            <p14:sldId id="284"/>
            <p14:sldId id="285"/>
            <p14:sldId id="286"/>
          </p14:sldIdLst>
        </p14:section>
        <p14:section name="タイトルなしのセクション" id="{6EC700BD-F6AA-4F07-860F-CE7D42171C0F}">
          <p14:sldIdLst>
            <p14:sldId id="282"/>
          </p14:sldIdLst>
        </p14:section>
        <p14:section name="タイトルなしのセクション" id="{D3D74E1F-5088-4DC0-95D6-7E1D1A249B8A}">
          <p14:sldIdLst>
            <p14:sldId id="269"/>
          </p14:sldIdLst>
        </p14:section>
        <p14:section name="タイトルなしのセクション" id="{D89866A8-2F4E-4D74-B631-23714B5C352C}">
          <p14:sldIdLst>
            <p14:sldId id="265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6EAF43-11B4-41A5-83AA-CD4F625884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0B7285F-584E-4534-86B6-769418982F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A33E9C-27AB-45E3-8D3C-1850488D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DB5062-77E1-49CF-8E19-D5F0FF822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BC9697-CFCB-45AE-A42E-4818E397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03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5FEC54-2CFC-43A8-860F-752DFF6A5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DFB2A68-1CEF-4F56-91A7-04EAFD9A9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E130F5-0E67-4A60-95A6-24BCFACE4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6459FE-0ECD-4F16-B94E-6E6D7390E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374274-F1CA-4107-8C2C-4EECA540C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987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1AAF3A1-8AE6-4B9C-B72A-E03494EE74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A63F19-1095-493D-882C-41BB2ADA4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3511D3-2AA1-43DB-817D-0D73B640C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91C0884-6A23-4BF7-9867-F0FEC401D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84B4E5-ADB3-4F6E-9A1E-5B3F0BDEC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2458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84281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924F15-4A41-44D3-8068-51C2CD3A3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470D5C-E97A-4BED-B1C6-8C09CF905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7E46C9-9FBD-4657-889E-AD7A1063C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9AE96B-E44A-4D39-9544-A7DC2323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4FA5B8-4844-422B-AE70-E85C86135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008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7EA0C-6F3C-4F70-B760-1528F8873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BD17811-A9D5-4B44-B62D-52F2FA1FD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E308D2-1A26-40E1-8B15-BDBF5BCC2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F03AD2-618F-4E55-BD7A-BFA8A111E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DE5FA-7FD9-4C1A-9FF8-67CA5082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7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52728-2B65-42F5-B10F-F9F0E275E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FAF17D-5870-49C4-A5EF-CD40F589D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5FF7A14-3C34-4D97-B206-19E3EE2332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0A2710-AD3C-4543-8B76-C6CAF11E0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32487C-9E94-4E9D-8AD6-B896E6B4C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CF849E2-46F5-4250-B927-9AC119DB4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041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40EDF0-F066-40BC-B5E4-44F37D78D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784E37-1698-4AB7-AA0C-1A39561A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C123661-77C2-4D62-9B01-18E9DFB07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63FDE45-78DA-4823-8C63-D29B5327A0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E70357B-8BB4-44C2-8998-C3BE2DB503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C88B733-1712-4F52-9188-469594B71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887B053-9E18-4014-8AB3-3BF16CC1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0479AFE-295B-4531-8EF6-D9942F31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38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91BD91-B66E-45B9-BF11-DC201B004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08D81BB-4553-426B-93A2-4903A937A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ADA824-EC0E-41AD-B6EC-7DE109DB9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C5DB94-2D7C-40E6-BD88-97A09D33E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37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BBC130-C737-41C8-B7EB-BFBC97B27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EBE165-3288-41BD-B8FD-5A9A2BE84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7694CA-38CF-4CA7-BBAA-F2ED10731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688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AB3EB5-494A-4AB4-AAB2-FADAAB3F1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D87186-3B35-48EE-978E-69CCB4D3D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9EF834-1131-4940-8AAF-1B7F3FDF9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A039F6-FE4A-45A2-9D1A-43EE4053A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7810BF-369F-472C-A8E3-987D3AAC7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1EE3F0-5A4E-46AA-B71F-E03BB121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02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18CA63-C620-4CD7-BE66-26DD91B4D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553317E-74B5-483D-8C38-638F2E7DE1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1093B06-F5EF-4CBB-985A-CB778C2D8B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F3443D0-1374-4501-BDA1-BD3B77330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7C7A33-90D8-46EC-9220-792691DBF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658A8F-1CAE-4D60-AE01-FBBDBCFFD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43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CC7833D-B9FD-4BFA-9D1E-A08DF952A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C7D9CE-88CC-43D8-AF4B-66DDC4417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1F6DCB-8614-41FA-B2FD-B2FA655B95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2870F-4E67-46E2-8F18-B2501CC1ED92}" type="datetimeFigureOut">
              <a:rPr kumimoji="1" lang="ja-JP" altLang="en-US" smtClean="0"/>
              <a:t>2021/7/21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B24B04-9236-454D-9192-1A488EAD1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47F8FD-C7E3-4012-926B-C72826CFE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FA407-E3F7-4BB5-855E-B0C3295D22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69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85D58A0-C01B-4C0A-B0F4-C82C4995E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857" y="81381"/>
            <a:ext cx="9514286" cy="6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31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85" y="488459"/>
            <a:ext cx="6531709" cy="4803967"/>
          </a:xfrm>
          <a:prstGeom prst="rect">
            <a:avLst/>
          </a:prstGeom>
        </p:spPr>
      </p:pic>
      <p:cxnSp>
        <p:nvCxnSpPr>
          <p:cNvPr id="6" name="直線矢印コネクタ 5"/>
          <p:cNvCxnSpPr>
            <a:stCxn id="7" idx="0"/>
          </p:cNvCxnSpPr>
          <p:nvPr/>
        </p:nvCxnSpPr>
        <p:spPr>
          <a:xfrm flipV="1">
            <a:off x="5415393" y="2327285"/>
            <a:ext cx="985440" cy="52565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376186" y="2852940"/>
            <a:ext cx="2078412" cy="5760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throat mechanical cross sectional area.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decreases as throat area multiplication factor drops.</a:t>
            </a:r>
          </a:p>
        </p:txBody>
      </p:sp>
      <p:cxnSp>
        <p:nvCxnSpPr>
          <p:cNvPr id="9" name="直線矢印コネクタ 8"/>
          <p:cNvCxnSpPr>
            <a:stCxn id="10" idx="0"/>
          </p:cNvCxnSpPr>
          <p:nvPr/>
        </p:nvCxnSpPr>
        <p:spPr>
          <a:xfrm flipH="1" flipV="1">
            <a:off x="8011509" y="1129079"/>
            <a:ext cx="61443" cy="60246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72302" y="1731540"/>
            <a:ext cx="2201301" cy="66487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“des” marked throat mechanical cross sectional area.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kept constant while throat area multiplication factor is changed.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209" y="59299"/>
            <a:ext cx="5712282" cy="420631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40324" t="47469" r="38741"/>
          <a:stretch>
            <a:fillRect/>
          </a:stretch>
        </p:blipFill>
        <p:spPr>
          <a:xfrm>
            <a:off x="4042824" y="4093871"/>
            <a:ext cx="952420" cy="2460626"/>
          </a:xfrm>
          <a:prstGeom prst="rect">
            <a:avLst/>
          </a:prstGeom>
        </p:spPr>
      </p:pic>
      <p:sp>
        <p:nvSpPr>
          <p:cNvPr id="5" name="四角形: 角を丸くする 4"/>
          <p:cNvSpPr/>
          <p:nvPr/>
        </p:nvSpPr>
        <p:spPr>
          <a:xfrm>
            <a:off x="5525219" y="3010875"/>
            <a:ext cx="990824" cy="906335"/>
          </a:xfrm>
          <a:prstGeom prst="roundRect">
            <a:avLst>
              <a:gd name="adj" fmla="val 2937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6" name="四角形: 角を丸くする 5"/>
          <p:cNvSpPr/>
          <p:nvPr/>
        </p:nvSpPr>
        <p:spPr>
          <a:xfrm>
            <a:off x="3900383" y="4035190"/>
            <a:ext cx="1198897" cy="2519307"/>
          </a:xfrm>
          <a:prstGeom prst="roundRect">
            <a:avLst>
              <a:gd name="adj" fmla="val 2937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8" name="矢印: 右 7"/>
          <p:cNvSpPr/>
          <p:nvPr/>
        </p:nvSpPr>
        <p:spPr>
          <a:xfrm rot="19336682">
            <a:off x="5213434" y="4092798"/>
            <a:ext cx="660551" cy="34563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21736" y="4608431"/>
            <a:ext cx="1914474" cy="677540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Components for design point constraint of mass flow rate is integrated into single component for easier handling.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31" y="549291"/>
            <a:ext cx="4549439" cy="468410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487274" y="3997205"/>
            <a:ext cx="1914474" cy="80162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Mass flow rate signal is constrained to the value input as signal.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Constraint is kept until the time which is defined by “environment” block.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3"/>
          </p:cNvCxnSpPr>
          <p:nvPr/>
        </p:nvCxnSpPr>
        <p:spPr>
          <a:xfrm flipV="1">
            <a:off x="5401747" y="4186039"/>
            <a:ext cx="607364" cy="21197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594805" y="1535620"/>
            <a:ext cx="1914474" cy="80162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This component defines the time when mass flow rate constraint is removed and mechanical cross sectional area of nozzle throat turns from output to input.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3" name="直線矢印コネクタ 12"/>
          <p:cNvCxnSpPr>
            <a:stCxn id="12" idx="0"/>
          </p:cNvCxnSpPr>
          <p:nvPr/>
        </p:nvCxnSpPr>
        <p:spPr>
          <a:xfrm flipV="1">
            <a:off x="4552042" y="1205888"/>
            <a:ext cx="619862" cy="32973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7015298" y="3932574"/>
            <a:ext cx="2326712" cy="112907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Mechanical cross sectional area of throat is calculated variable when mass flow rate is constrained. “des” marked discrete variable stores that value.</a:t>
            </a:r>
          </a:p>
          <a:p>
            <a:r>
              <a: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After Mass flow rate constraint is removed, the value of mechanical cross sectional area is input and mass flow is calculated variable.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8" name="直線矢印コネクタ 17"/>
          <p:cNvCxnSpPr>
            <a:stCxn id="17" idx="0"/>
          </p:cNvCxnSpPr>
          <p:nvPr/>
        </p:nvCxnSpPr>
        <p:spPr>
          <a:xfrm flipH="1" flipV="1">
            <a:off x="7506869" y="3539777"/>
            <a:ext cx="671784" cy="39279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30" idx="3"/>
          </p:cNvCxnSpPr>
          <p:nvPr/>
        </p:nvCxnSpPr>
        <p:spPr>
          <a:xfrm>
            <a:off x="3718260" y="2810992"/>
            <a:ext cx="386012" cy="17684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803786" y="2419455"/>
            <a:ext cx="1914473" cy="783073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Change upstream pressure of nozzle after remove of mass flow rate constraint in order to check constraint become invalid and area is fixed.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49" y="741702"/>
            <a:ext cx="6531709" cy="474333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293835" y="1593288"/>
            <a:ext cx="1914473" cy="4685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nozzle pressure ratio is increased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6" name="直線矢印コネクタ 5"/>
          <p:cNvCxnSpPr>
            <a:stCxn id="5" idx="2"/>
          </p:cNvCxnSpPr>
          <p:nvPr/>
        </p:nvCxnSpPr>
        <p:spPr>
          <a:xfrm>
            <a:off x="3251071" y="2061817"/>
            <a:ext cx="845519" cy="76709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29" y="935031"/>
            <a:ext cx="6531709" cy="472720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505265" y="2811175"/>
            <a:ext cx="1333373" cy="65883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mass flow rate through nozzle.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increased as nozzle pressure ratio rises.</a:t>
            </a:r>
          </a:p>
        </p:txBody>
      </p:sp>
      <p:cxnSp>
        <p:nvCxnSpPr>
          <p:cNvPr id="5" name="直線矢印コネクタ 4"/>
          <p:cNvCxnSpPr>
            <a:stCxn id="7" idx="2"/>
          </p:cNvCxnSpPr>
          <p:nvPr/>
        </p:nvCxnSpPr>
        <p:spPr>
          <a:xfrm flipH="1">
            <a:off x="6546768" y="4708334"/>
            <a:ext cx="374062" cy="57606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5881624" y="3871127"/>
            <a:ext cx="2078412" cy="8372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signal into constraint block which constrains mass flow rate.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The value is fixed to 2 throughout the simulation, but does not affect on mass flow rate after constraint period.</a:t>
            </a:r>
          </a:p>
        </p:txBody>
      </p:sp>
      <p:cxnSp>
        <p:nvCxnSpPr>
          <p:cNvPr id="10" name="直線矢印コネクタ 9"/>
          <p:cNvCxnSpPr>
            <a:stCxn id="4" idx="1"/>
          </p:cNvCxnSpPr>
          <p:nvPr/>
        </p:nvCxnSpPr>
        <p:spPr>
          <a:xfrm flipH="1">
            <a:off x="5025967" y="3140595"/>
            <a:ext cx="479297" cy="29927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934" y="1181188"/>
            <a:ext cx="6531709" cy="4701167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2"/>
          </p:cNvCxnSpPr>
          <p:nvPr/>
        </p:nvCxnSpPr>
        <p:spPr>
          <a:xfrm flipH="1">
            <a:off x="6300982" y="2849579"/>
            <a:ext cx="374062" cy="47621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5635838" y="1812671"/>
            <a:ext cx="2078412" cy="103690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mechanical cross sectional area of nozzle throat.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is calculated as output in period of mass flow constraint, and referred as input after constraint period.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Therefore, the value does not change when nozzle pressure ratio is increased.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0" y="1"/>
            <a:ext cx="4072260" cy="385279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102" y="2799793"/>
            <a:ext cx="4818435" cy="385279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0" y="1"/>
            <a:ext cx="4147895" cy="501123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0937" y="2379051"/>
            <a:ext cx="4673686" cy="447894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1" y="1"/>
            <a:ext cx="4130783" cy="423110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2300" y="3053059"/>
            <a:ext cx="4703191" cy="359378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21" y="0"/>
            <a:ext cx="4316106" cy="386255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233" y="2703610"/>
            <a:ext cx="4219186" cy="38711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4CA52F75-2917-44B1-8363-71870003A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857" y="81381"/>
            <a:ext cx="9514286" cy="669523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2B41461-09A8-4081-9FD3-EED984DA3F0C}"/>
              </a:ext>
            </a:extLst>
          </p:cNvPr>
          <p:cNvSpPr txBox="1"/>
          <p:nvPr/>
        </p:nvSpPr>
        <p:spPr>
          <a:xfrm>
            <a:off x="173632" y="2856851"/>
            <a:ext cx="1181344" cy="379205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 inlet fluid states, p and T.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FD7605-A72D-4D55-87CB-6C289623B9C2}"/>
              </a:ext>
            </a:extLst>
          </p:cNvPr>
          <p:cNvSpPr txBox="1"/>
          <p:nvPr/>
        </p:nvSpPr>
        <p:spPr>
          <a:xfrm>
            <a:off x="9811791" y="4256116"/>
            <a:ext cx="1720740" cy="274136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Additional load can be applied.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9BD65-30B4-4B34-BDB3-948ED0A5CEDB}"/>
              </a:ext>
            </a:extLst>
          </p:cNvPr>
          <p:cNvSpPr txBox="1"/>
          <p:nvPr/>
        </p:nvSpPr>
        <p:spPr>
          <a:xfrm>
            <a:off x="173632" y="5348264"/>
            <a:ext cx="1914473" cy="379205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 the fraction of air and fuel in in-taken air fuel mixture.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3A6576-484F-4288-BB2B-89E38D95D34C}"/>
              </a:ext>
            </a:extLst>
          </p:cNvPr>
          <p:cNvSpPr txBox="1"/>
          <p:nvPr/>
        </p:nvSpPr>
        <p:spPr>
          <a:xfrm>
            <a:off x="6356469" y="1283415"/>
            <a:ext cx="1515685" cy="37920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Pressure loss coefficient of orifice.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DF0ECC-B4C0-43B9-9641-53646FC2F806}"/>
              </a:ext>
            </a:extLst>
          </p:cNvPr>
          <p:cNvSpPr txBox="1"/>
          <p:nvPr/>
        </p:nvSpPr>
        <p:spPr>
          <a:xfrm>
            <a:off x="2144687" y="1285928"/>
            <a:ext cx="1515685" cy="37920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Pressure loss coefficient of orifice.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E21EEB1-B430-4D2F-B68E-C0FD70409BC5}"/>
              </a:ext>
            </a:extLst>
          </p:cNvPr>
          <p:cNvSpPr txBox="1"/>
          <p:nvPr/>
        </p:nvSpPr>
        <p:spPr>
          <a:xfrm>
            <a:off x="5370022" y="5727469"/>
            <a:ext cx="2662694" cy="971290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Viscos friction. The friction torque is proportional to the shaft absolute angular velocity (shaft speed relative to fixed surrounding world) of shaft speed.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Shaft rotation gets steady at the angular speed at which the engine torque output is in equilibrium with friction torque. 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BDDDA34-1E97-40CE-B2C0-4A16D94E0629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8032716" y="6010104"/>
            <a:ext cx="895153" cy="20301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1091DC9-3325-483B-BB69-3719FB542A2A}"/>
              </a:ext>
            </a:extLst>
          </p:cNvPr>
          <p:cNvSpPr txBox="1"/>
          <p:nvPr/>
        </p:nvSpPr>
        <p:spPr>
          <a:xfrm>
            <a:off x="4206666" y="1812175"/>
            <a:ext cx="2111007" cy="573578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Controllable flow restriction. </a:t>
            </a:r>
          </a:p>
          <a:p>
            <a:r>
              <a: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The pressure loss coefficient can be manipulated by external real signal.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5583047B-D0A1-45EF-8182-CD228FF59620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5262170" y="2385753"/>
            <a:ext cx="1852141" cy="104324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59E314C-1D7D-4BB7-B03D-20995B97F888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336472" y="2385753"/>
            <a:ext cx="925698" cy="59550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91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E309A87-3AF0-45DB-A840-39D1297E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238" y="81381"/>
            <a:ext cx="9609524" cy="6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82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83BF3C9-1C50-4192-A647-99B602F17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238" y="81381"/>
            <a:ext cx="9609524" cy="669523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2B41461-09A8-4081-9FD3-EED984DA3F0C}"/>
              </a:ext>
            </a:extLst>
          </p:cNvPr>
          <p:cNvSpPr txBox="1"/>
          <p:nvPr/>
        </p:nvSpPr>
        <p:spPr>
          <a:xfrm>
            <a:off x="173632" y="2856851"/>
            <a:ext cx="1181344" cy="379205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 inlet fluid states, p and T.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5FD7605-A72D-4D55-87CB-6C289623B9C2}"/>
              </a:ext>
            </a:extLst>
          </p:cNvPr>
          <p:cNvSpPr txBox="1"/>
          <p:nvPr/>
        </p:nvSpPr>
        <p:spPr>
          <a:xfrm>
            <a:off x="9811791" y="4256116"/>
            <a:ext cx="1720740" cy="274136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Additional load can be applied.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9BD65-30B4-4B34-BDB3-948ED0A5CEDB}"/>
              </a:ext>
            </a:extLst>
          </p:cNvPr>
          <p:cNvSpPr txBox="1"/>
          <p:nvPr/>
        </p:nvSpPr>
        <p:spPr>
          <a:xfrm>
            <a:off x="3081439" y="5644161"/>
            <a:ext cx="1914473" cy="379205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 the fraction of fuel in in-taken air fuel mixture.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3A6576-484F-4288-BB2B-89E38D95D34C}"/>
              </a:ext>
            </a:extLst>
          </p:cNvPr>
          <p:cNvSpPr txBox="1"/>
          <p:nvPr/>
        </p:nvSpPr>
        <p:spPr>
          <a:xfrm>
            <a:off x="6356469" y="1283415"/>
            <a:ext cx="1515685" cy="37920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Pressure loss coefficient of orifice.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CDF0ECC-B4C0-43B9-9641-53646FC2F806}"/>
              </a:ext>
            </a:extLst>
          </p:cNvPr>
          <p:cNvSpPr txBox="1"/>
          <p:nvPr/>
        </p:nvSpPr>
        <p:spPr>
          <a:xfrm>
            <a:off x="2144687" y="1285928"/>
            <a:ext cx="1515685" cy="379204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Pressure loss coefficient of orifice.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E21EEB1-B430-4D2F-B68E-C0FD70409BC5}"/>
              </a:ext>
            </a:extLst>
          </p:cNvPr>
          <p:cNvSpPr txBox="1"/>
          <p:nvPr/>
        </p:nvSpPr>
        <p:spPr>
          <a:xfrm>
            <a:off x="5370022" y="5727469"/>
            <a:ext cx="2662694" cy="971290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Viscos friction. The friction torque is proportional to the shaft absolute angular velocity (shaft speed relative to fixed surrounding world) of shaft speed.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Shaft rotation gets steady at the angular speed at which the engine torque output is in equilibrium with friction torque. 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3BDDDA34-1E97-40CE-B2C0-4A16D94E0629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8032716" y="6010104"/>
            <a:ext cx="895153" cy="20301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1091DC9-3325-483B-BB69-3719FB542A2A}"/>
              </a:ext>
            </a:extLst>
          </p:cNvPr>
          <p:cNvSpPr txBox="1"/>
          <p:nvPr/>
        </p:nvSpPr>
        <p:spPr>
          <a:xfrm>
            <a:off x="4206666" y="1812175"/>
            <a:ext cx="2111007" cy="64709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Controllable flow restriction. </a:t>
            </a:r>
          </a:p>
          <a:p>
            <a:r>
              <a:rPr lang="ja-JP" altLang="en-US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The pressure loss coefficient can be manipulated by external real signal.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5583047B-D0A1-45EF-8182-CD228FF59620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5262170" y="2459269"/>
            <a:ext cx="1852141" cy="96973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D59E314C-1D7D-4BB7-B03D-20995B97F888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336472" y="2459269"/>
            <a:ext cx="925698" cy="521990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53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3C43D7-3591-4EC0-8495-AE178F8DE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619" y="576619"/>
            <a:ext cx="8104762" cy="57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10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3C43D7-3591-4EC0-8495-AE178F8DE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619" y="576619"/>
            <a:ext cx="8104762" cy="570476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7F7D6CD-773B-4EFF-B3A9-03908D501608}"/>
              </a:ext>
            </a:extLst>
          </p:cNvPr>
          <p:cNvSpPr txBox="1"/>
          <p:nvPr/>
        </p:nvSpPr>
        <p:spPr>
          <a:xfrm>
            <a:off x="8399327" y="2439785"/>
            <a:ext cx="2326712" cy="83413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Pressure remaining at the end of exhaust pipe is free-expanded to ambient static pressure, which generates reaction force.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It is assumed that discharge coefficient is 1. Choke-Non-Choke is not considered.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A75EA855-F541-4953-94E0-F20EDFE49E69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7855527" y="2856851"/>
            <a:ext cx="543800" cy="80074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5056F98-CFBA-420A-8951-E4E37A32AF8D}"/>
              </a:ext>
            </a:extLst>
          </p:cNvPr>
          <p:cNvSpPr txBox="1"/>
          <p:nvPr/>
        </p:nvSpPr>
        <p:spPr>
          <a:xfrm>
            <a:off x="173631" y="2856851"/>
            <a:ext cx="1914473" cy="291783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 inlet fluid states, p and T.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5DF5446-8B98-4439-978B-A97A8E5D4D27}"/>
              </a:ext>
            </a:extLst>
          </p:cNvPr>
          <p:cNvSpPr txBox="1"/>
          <p:nvPr/>
        </p:nvSpPr>
        <p:spPr>
          <a:xfrm>
            <a:off x="7101840" y="4696599"/>
            <a:ext cx="1914473" cy="440483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Constrain the shaft speed, then torque is output of </a:t>
            </a:r>
            <a:r>
              <a:rPr lang="en-US" altLang="ja-JP" sz="907" dirty="0" err="1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PistonCylinder</a:t>
            </a:r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85E905E-A7D6-4B5F-BC4C-1E04C5EFB375}"/>
              </a:ext>
            </a:extLst>
          </p:cNvPr>
          <p:cNvSpPr txBox="1"/>
          <p:nvPr/>
        </p:nvSpPr>
        <p:spPr>
          <a:xfrm>
            <a:off x="874671" y="4625057"/>
            <a:ext cx="1914473" cy="379205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 the fraction of fuel in in-taken air fuel mixture.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754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416" y="72670"/>
            <a:ext cx="4585169" cy="41779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035144" y="3429000"/>
            <a:ext cx="2326712" cy="82166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Nozzle throat mechanical cross sectional area is “actuatable” by multiplication factor after constraint period.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The area multiplication factor is changed from 1.0 to 0.9 gradually in this example.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3"/>
          </p:cNvCxnSpPr>
          <p:nvPr/>
        </p:nvCxnSpPr>
        <p:spPr>
          <a:xfrm flipV="1">
            <a:off x="6361856" y="3264344"/>
            <a:ext cx="845461" cy="57548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835" y="703882"/>
            <a:ext cx="6531709" cy="481442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227903" y="1493437"/>
            <a:ext cx="1914473" cy="4685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Input: </a:t>
            </a:r>
          </a:p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nozzle pressure ratio is increased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  <p:cxnSp>
        <p:nvCxnSpPr>
          <p:cNvPr id="5" name="直線矢印コネクタ 4"/>
          <p:cNvCxnSpPr>
            <a:stCxn id="4" idx="2"/>
          </p:cNvCxnSpPr>
          <p:nvPr/>
        </p:nvCxnSpPr>
        <p:spPr>
          <a:xfrm flipH="1">
            <a:off x="5963027" y="1961967"/>
            <a:ext cx="222113" cy="88761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146" y="786717"/>
            <a:ext cx="6531709" cy="4739983"/>
          </a:xfrm>
          <a:prstGeom prst="rect">
            <a:avLst/>
          </a:prstGeom>
        </p:spPr>
      </p:pic>
      <p:cxnSp>
        <p:nvCxnSpPr>
          <p:cNvPr id="4" name="直線矢印コネクタ 3"/>
          <p:cNvCxnSpPr>
            <a:stCxn id="5" idx="0"/>
          </p:cNvCxnSpPr>
          <p:nvPr/>
        </p:nvCxnSpPr>
        <p:spPr>
          <a:xfrm flipH="1" flipV="1">
            <a:off x="6500684" y="2081499"/>
            <a:ext cx="243488" cy="60678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5704965" y="2688283"/>
            <a:ext cx="2078412" cy="5760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Output: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mass flow rate via nozzle.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It decreases as throat area multiplication factor drops.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657</Words>
  <Application>Microsoft Office PowerPoint</Application>
  <PresentationFormat>ワイド画面</PresentationFormat>
  <Paragraphs>55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4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Aozasa T.</cp:lastModifiedBy>
  <cp:revision>35</cp:revision>
  <dcterms:created xsi:type="dcterms:W3CDTF">2021-01-24T08:32:19Z</dcterms:created>
  <dcterms:modified xsi:type="dcterms:W3CDTF">2021-07-21T12:50:24Z</dcterms:modified>
</cp:coreProperties>
</file>