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0" r:id="rId2"/>
    <p:sldId id="334" r:id="rId3"/>
    <p:sldId id="335" r:id="rId4"/>
    <p:sldId id="336" r:id="rId5"/>
    <p:sldId id="337" r:id="rId6"/>
    <p:sldId id="338" r:id="rId7"/>
    <p:sldId id="339" r:id="rId8"/>
    <p:sldId id="340" r:id="rId9"/>
    <p:sldId id="301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ulsejet_ex01" id="{A9E8DD7D-CD91-4E3C-B758-9029FC7CBEBA}">
          <p14:sldIdLst>
            <p14:sldId id="320"/>
            <p14:sldId id="334"/>
            <p14:sldId id="335"/>
            <p14:sldId id="336"/>
            <p14:sldId id="337"/>
            <p14:sldId id="338"/>
            <p14:sldId id="339"/>
            <p14:sldId id="340"/>
          </p14:sldIdLst>
        </p14:section>
        <p14:section name="StirlingTypeAlpha_ex01" id="{A27449E8-D08C-4C71-8B0C-CABB6803DE73}">
          <p14:sldIdLst>
            <p14:sldId id="301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74" autoAdjust="0"/>
    <p:restoredTop sz="94660"/>
  </p:normalViewPr>
  <p:slideViewPr>
    <p:cSldViewPr snapToGrid="0">
      <p:cViewPr varScale="1">
        <p:scale>
          <a:sx n="53" d="100"/>
          <a:sy n="53" d="100"/>
        </p:scale>
        <p:origin x="84" y="1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930F10-4276-461B-B41B-E326B9365C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0F7FC7F-9984-4696-8E29-F99575BB1C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1D3EA16-9AF4-41D0-8563-A640CE0A8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3032B3-A358-49A7-A81E-F321BEA4E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197416-7D6C-4B76-94C0-5C2346830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670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CE84A8-C69E-495C-9CCC-7390A7E5A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31AF6F-7C8D-4CD9-B7D5-93254AFCD4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71F7B8-9257-4281-B21B-9CB4733E0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D5D73C-6312-41E1-8A2A-3B6C901E1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8EDAD9-90BD-4047-B983-15DD79084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254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FF7FDD1-F62B-4A64-8471-7220AFB2E3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DDF9275-5424-4E1F-B29A-CE73FF26D7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C078C3-726C-417A-A9ED-CC0C5599C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BA14DE9-0D1A-43DB-95C3-A53EE06A4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38EC76-199F-460D-9641-F96627900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7940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2" b="0" strike="noStrike" spc="-1">
              <a:latin typeface="Arial" panose="020B0604020202020204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562" y="1604841"/>
            <a:ext cx="10971684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903" b="0" strike="noStrike" spc="-1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606772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4BD025-E95A-4A87-A0A1-6065940DA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0BCDD6-5616-4A5A-A4AE-A3BF6A6367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C49778-9813-47B8-8370-FD1E0BDCC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8048C4-1001-4D0E-9F3C-1520B271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FDEB64-0881-4707-A5F6-63CA5597F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014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A9F66D-7138-4A30-BAF3-F7BAF3398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02F5D23-C4D0-4C3F-80E2-F65AE8D285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EE23366-5D6B-46AE-9D84-925BDD36E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743A1F-1C09-4A0D-B7E2-D92525A61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9ABAED-0F28-4950-ADE4-7ABDAA396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786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D86A5D-B516-443B-A9C8-9B0308437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2F877F6-602B-4278-880F-8725842A10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3878E6C-3799-4802-BEEA-636F0B21CA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BD1674B-1F99-432C-8F0F-41904FC43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DE2ADA-5DB2-4881-9ABC-7FD0DBFEE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114D901-B9E5-4460-AB01-8178FBAC1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368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A21EC2-944D-479B-BD7E-34C6F418E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192651-8F5C-4CBB-B164-D68E590886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4F8AF05-CB96-4D7A-95D0-6E547B1609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56158C6-213E-48EB-A1E1-B9ED5BA9E4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3CAC1CC-4669-472B-99B7-4FF8CA7E96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3E05152-6127-4257-AABD-3D28CF6B4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EB602E2-3638-4D35-BC9F-4E9067AAE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B0CFC6E-CD39-4103-A6AF-9E00584C1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7130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CF3BDE-81E5-4A5E-A1A1-7A3A3470C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C0FC2AD-8189-4505-9F4A-BD038DD25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66EE701-B6F8-4596-8668-866824FC3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CD44A9-E764-4130-8F64-3743398AB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6208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1AA4A5E-9C68-450B-8133-E01FA9C1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9E58C3F-FF93-4583-8EAD-D15E112CB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F9C831-70F3-426D-B7C0-CC81A486D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681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48DCBD-0121-4965-BD93-1A4422BE6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195E7AA-6B9C-430B-9D82-A55E1ADBA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62F2471-58D2-49B5-8202-6FFB4A59C7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0C732EA-B954-4004-A1EF-DB1977136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1B80E23-3E38-49EF-8F30-E0079E8FC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6F43795-FB7E-44A9-9624-6F977581E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050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20E80D-8E2D-4412-AC3B-E9549056C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2DA8B3B-12F5-4D19-A8AC-90AF75F8B4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55226A-49D0-40D0-A8BF-E7FB0CA0EF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166C2A8-71E7-4770-99A5-F5A237333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AC3F-5B2B-4265-BEF4-31326588BC24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67C2ADD-C112-4BE2-ABA4-270DD9E8E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8B83A85-46DB-4138-88FA-A62F5BAA3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8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EE162BC-30A9-48DD-9EE1-6A757F289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89B54DA-31AA-4E62-A0EA-4459D3A1C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6BF8C6-358E-449E-8A93-1255FC5786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1AC3F-5B2B-4265-BEF4-31326588BC24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C56E51-C87C-4279-9127-B92C4BD1AE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6D47280-421E-4B2F-9E51-612F9EA6D1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16541-5EAB-4E31-BA93-A38D44E03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062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521" y="1027996"/>
            <a:ext cx="9144960" cy="480201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935294" y="4345145"/>
            <a:ext cx="1851075" cy="701145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Heat addition.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-. Under constant volume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-. Intermittent combustion is necessary.</a:t>
            </a:r>
          </a:p>
        </p:txBody>
      </p:sp>
      <p:cxnSp>
        <p:nvCxnSpPr>
          <p:cNvPr id="5" name="直線矢印コネクタ 4"/>
          <p:cNvCxnSpPr>
            <a:stCxn id="4" idx="3"/>
          </p:cNvCxnSpPr>
          <p:nvPr/>
        </p:nvCxnSpPr>
        <p:spPr>
          <a:xfrm flipV="1">
            <a:off x="5786369" y="3248982"/>
            <a:ext cx="1121397" cy="144673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4918436" y="852570"/>
            <a:ext cx="2112222" cy="851337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Single direction flow valve.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-. Make gas stream intermittent for intermittent.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-. Prevent gas from flowing backward under combustion period.</a:t>
            </a:r>
          </a:p>
        </p:txBody>
      </p:sp>
      <p:cxnSp>
        <p:nvCxnSpPr>
          <p:cNvPr id="15" name="直線矢印コネクタ 14"/>
          <p:cNvCxnSpPr>
            <a:stCxn id="14" idx="2"/>
          </p:cNvCxnSpPr>
          <p:nvPr/>
        </p:nvCxnSpPr>
        <p:spPr>
          <a:xfrm>
            <a:off x="5974547" y="1703906"/>
            <a:ext cx="426285" cy="690794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2583471" y="701018"/>
            <a:ext cx="2035415" cy="701145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Flight velocity gives gas flow into engine.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This engine cannot start with zero-velocity.</a:t>
            </a:r>
          </a:p>
        </p:txBody>
      </p:sp>
      <p:cxnSp>
        <p:nvCxnSpPr>
          <p:cNvPr id="22" name="直線矢印コネクタ 21"/>
          <p:cNvCxnSpPr>
            <a:stCxn id="21" idx="2"/>
          </p:cNvCxnSpPr>
          <p:nvPr/>
        </p:nvCxnSpPr>
        <p:spPr>
          <a:xfrm flipH="1">
            <a:off x="3489807" y="1402163"/>
            <a:ext cx="111371" cy="120931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7765134" y="944740"/>
            <a:ext cx="2035415" cy="522295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Pipe (flow resistance) with volume effect.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-. Delay in mass flow.</a:t>
            </a:r>
          </a:p>
        </p:txBody>
      </p:sp>
      <p:cxnSp>
        <p:nvCxnSpPr>
          <p:cNvPr id="34" name="直線矢印コネクタ 33"/>
          <p:cNvCxnSpPr>
            <a:stCxn id="33" idx="2"/>
          </p:cNvCxnSpPr>
          <p:nvPr/>
        </p:nvCxnSpPr>
        <p:spPr>
          <a:xfrm flipH="1">
            <a:off x="8086770" y="1467035"/>
            <a:ext cx="696072" cy="104126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1796188" y="3699958"/>
            <a:ext cx="2035415" cy="370870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No compression process in this thermodynamic cycle.</a:t>
            </a:r>
          </a:p>
        </p:txBody>
      </p:sp>
      <p:cxnSp>
        <p:nvCxnSpPr>
          <p:cNvPr id="41" name="直線矢印コネクタ 40"/>
          <p:cNvCxnSpPr>
            <a:stCxn id="40" idx="3"/>
          </p:cNvCxnSpPr>
          <p:nvPr/>
        </p:nvCxnSpPr>
        <p:spPr>
          <a:xfrm flipV="1">
            <a:off x="3831604" y="3087688"/>
            <a:ext cx="1417108" cy="79770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2"/>
          <a:srcRect l="7666"/>
          <a:stretch>
            <a:fillRect/>
          </a:stretch>
        </p:blipFill>
        <p:spPr>
          <a:xfrm>
            <a:off x="4027385" y="510801"/>
            <a:ext cx="5334951" cy="432094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5153490" y="2649883"/>
            <a:ext cx="1066458" cy="261146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Connecting rods.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041831" y="1234457"/>
            <a:ext cx="691271" cy="253467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pistons.</a:t>
            </a:r>
          </a:p>
        </p:txBody>
      </p:sp>
      <p:cxnSp>
        <p:nvCxnSpPr>
          <p:cNvPr id="5" name="直線矢印コネクタ 4"/>
          <p:cNvCxnSpPr>
            <a:stCxn id="3" idx="3"/>
          </p:cNvCxnSpPr>
          <p:nvPr/>
        </p:nvCxnSpPr>
        <p:spPr>
          <a:xfrm>
            <a:off x="6219948" y="2780456"/>
            <a:ext cx="841439" cy="275548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3" idx="3"/>
          </p:cNvCxnSpPr>
          <p:nvPr/>
        </p:nvCxnSpPr>
        <p:spPr>
          <a:xfrm>
            <a:off x="6219948" y="2780456"/>
            <a:ext cx="1678790" cy="948098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>
            <a:stCxn id="4" idx="2"/>
          </p:cNvCxnSpPr>
          <p:nvPr/>
        </p:nvCxnSpPr>
        <p:spPr>
          <a:xfrm flipH="1">
            <a:off x="7929456" y="1487924"/>
            <a:ext cx="458012" cy="105227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>
            <a:stCxn id="4" idx="2"/>
          </p:cNvCxnSpPr>
          <p:nvPr/>
        </p:nvCxnSpPr>
        <p:spPr>
          <a:xfrm flipH="1">
            <a:off x="7468465" y="1487924"/>
            <a:ext cx="919002" cy="299551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6938489" y="4614815"/>
            <a:ext cx="1374476" cy="47040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Crank shaft.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90-deg phase difference between 2 rods.</a:t>
            </a:r>
          </a:p>
        </p:txBody>
      </p:sp>
      <p:cxnSp>
        <p:nvCxnSpPr>
          <p:cNvPr id="19" name="直線矢印コネクタ 18"/>
          <p:cNvCxnSpPr>
            <a:stCxn id="18" idx="0"/>
          </p:cNvCxnSpPr>
          <p:nvPr/>
        </p:nvCxnSpPr>
        <p:spPr>
          <a:xfrm flipH="1" flipV="1">
            <a:off x="7022977" y="3743528"/>
            <a:ext cx="602750" cy="87128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8" idx="0"/>
          </p:cNvCxnSpPr>
          <p:nvPr/>
        </p:nvCxnSpPr>
        <p:spPr>
          <a:xfrm flipV="1">
            <a:off x="7625728" y="4362699"/>
            <a:ext cx="273010" cy="25211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4041615" y="513642"/>
            <a:ext cx="2653245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33" dirty="0"/>
              <a:t>Animation window</a:t>
            </a:r>
            <a:endParaRPr lang="ja-JP" altLang="en-US" sz="1633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539" y="934311"/>
            <a:ext cx="5329579" cy="326585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237466" y="2464580"/>
            <a:ext cx="1914473" cy="39268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Temperature of hot heat source.</a:t>
            </a:r>
          </a:p>
        </p:txBody>
      </p:sp>
      <p:cxnSp>
        <p:nvCxnSpPr>
          <p:cNvPr id="7" name="直線矢印コネクタ 6"/>
          <p:cNvCxnSpPr>
            <a:stCxn id="6" idx="1"/>
          </p:cNvCxnSpPr>
          <p:nvPr/>
        </p:nvCxnSpPr>
        <p:spPr>
          <a:xfrm flipH="1" flipV="1">
            <a:off x="3743659" y="2330647"/>
            <a:ext cx="493806" cy="330274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349" y="292598"/>
            <a:ext cx="5347118" cy="3265855"/>
          </a:xfrm>
          <a:prstGeom prst="rect">
            <a:avLst/>
          </a:prstGeom>
        </p:spPr>
      </p:pic>
      <p:cxnSp>
        <p:nvCxnSpPr>
          <p:cNvPr id="3" name="直線矢印コネクタ 2"/>
          <p:cNvCxnSpPr>
            <a:stCxn id="4" idx="1"/>
          </p:cNvCxnSpPr>
          <p:nvPr/>
        </p:nvCxnSpPr>
        <p:spPr>
          <a:xfrm flipH="1">
            <a:off x="3617311" y="1375725"/>
            <a:ext cx="832597" cy="19633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4449908" y="1179389"/>
            <a:ext cx="1550853" cy="39267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gas temperature in hot cylinder.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92427" y="2375483"/>
            <a:ext cx="1550853" cy="39267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gas temperature in cold cylinder.</a:t>
            </a:r>
          </a:p>
        </p:txBody>
      </p:sp>
      <p:cxnSp>
        <p:nvCxnSpPr>
          <p:cNvPr id="8" name="直線矢印コネクタ 7"/>
          <p:cNvCxnSpPr>
            <a:stCxn id="7" idx="2"/>
          </p:cNvCxnSpPr>
          <p:nvPr/>
        </p:nvCxnSpPr>
        <p:spPr>
          <a:xfrm flipH="1">
            <a:off x="4449908" y="2768153"/>
            <a:ext cx="117946" cy="196639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1751" y="447348"/>
            <a:ext cx="5353055" cy="3265855"/>
          </a:xfrm>
          <a:prstGeom prst="rect">
            <a:avLst/>
          </a:prstGeom>
        </p:spPr>
      </p:pic>
      <p:cxnSp>
        <p:nvCxnSpPr>
          <p:cNvPr id="4" name="直線矢印コネクタ 3"/>
          <p:cNvCxnSpPr>
            <a:stCxn id="5" idx="1"/>
          </p:cNvCxnSpPr>
          <p:nvPr/>
        </p:nvCxnSpPr>
        <p:spPr>
          <a:xfrm flipH="1">
            <a:off x="4211803" y="2489442"/>
            <a:ext cx="333345" cy="42926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4545147" y="2293106"/>
            <a:ext cx="1550853" cy="39267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gas mass in hot cylinder.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45147" y="1302274"/>
            <a:ext cx="1550853" cy="39267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gas mass in cold cylinder.</a:t>
            </a:r>
          </a:p>
        </p:txBody>
      </p:sp>
      <p:cxnSp>
        <p:nvCxnSpPr>
          <p:cNvPr id="7" name="直線矢印コネクタ 6"/>
          <p:cNvCxnSpPr>
            <a:stCxn id="6" idx="1"/>
          </p:cNvCxnSpPr>
          <p:nvPr/>
        </p:nvCxnSpPr>
        <p:spPr>
          <a:xfrm flipH="1" flipV="1">
            <a:off x="4211803" y="1075573"/>
            <a:ext cx="333345" cy="42303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027" y="475220"/>
            <a:ext cx="4805650" cy="3265855"/>
          </a:xfrm>
          <a:prstGeom prst="rect">
            <a:avLst/>
          </a:prstGeom>
        </p:spPr>
      </p:pic>
      <p:cxnSp>
        <p:nvCxnSpPr>
          <p:cNvPr id="4" name="直線矢印コネクタ 3"/>
          <p:cNvCxnSpPr>
            <a:stCxn id="5" idx="2"/>
          </p:cNvCxnSpPr>
          <p:nvPr/>
        </p:nvCxnSpPr>
        <p:spPr>
          <a:xfrm>
            <a:off x="4098125" y="1689778"/>
            <a:ext cx="290336" cy="483891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3277814" y="1033454"/>
            <a:ext cx="1640623" cy="65632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rotational speed of crank-shaft.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It accelerates as hot heat source temperature is increased. However, it oscillates.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305" y="207046"/>
            <a:ext cx="4771274" cy="3265855"/>
          </a:xfrm>
          <a:prstGeom prst="rect">
            <a:avLst/>
          </a:prstGeom>
        </p:spPr>
      </p:pic>
      <p:cxnSp>
        <p:nvCxnSpPr>
          <p:cNvPr id="4" name="直線矢印コネクタ 3"/>
          <p:cNvCxnSpPr>
            <a:stCxn id="5" idx="2"/>
          </p:cNvCxnSpPr>
          <p:nvPr/>
        </p:nvCxnSpPr>
        <p:spPr>
          <a:xfrm>
            <a:off x="3429896" y="783441"/>
            <a:ext cx="436270" cy="19970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2840007" y="460849"/>
            <a:ext cx="1179776" cy="32259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Power via crank shaft.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r="9435"/>
          <a:stretch>
            <a:fillRect/>
          </a:stretch>
        </p:blipFill>
        <p:spPr>
          <a:xfrm>
            <a:off x="2350624" y="71060"/>
            <a:ext cx="4454120" cy="335794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/>
          <a:srcRect r="1420"/>
          <a:stretch>
            <a:fillRect/>
          </a:stretch>
        </p:blipFill>
        <p:spPr>
          <a:xfrm>
            <a:off x="2140817" y="3329233"/>
            <a:ext cx="4674779" cy="326585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4644" y="1453613"/>
            <a:ext cx="4763048" cy="3265855"/>
          </a:xfrm>
          <a:prstGeom prst="rect">
            <a:avLst/>
          </a:prstGeom>
        </p:spPr>
      </p:pic>
      <p:cxnSp>
        <p:nvCxnSpPr>
          <p:cNvPr id="4" name="直線矢印コネクタ 3"/>
          <p:cNvCxnSpPr>
            <a:stCxn id="5" idx="0"/>
          </p:cNvCxnSpPr>
          <p:nvPr/>
        </p:nvCxnSpPr>
        <p:spPr>
          <a:xfrm flipV="1">
            <a:off x="3621915" y="3579259"/>
            <a:ext cx="236571" cy="345634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2985942" y="3924893"/>
            <a:ext cx="1271946" cy="4685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Heat flow from hot heat source into hot volume.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45146" y="1453614"/>
            <a:ext cx="1287307" cy="4685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Heat flow out of cold volume.</a:t>
            </a:r>
          </a:p>
        </p:txBody>
      </p:sp>
      <p:cxnSp>
        <p:nvCxnSpPr>
          <p:cNvPr id="10" name="直線矢印コネクタ 9"/>
          <p:cNvCxnSpPr>
            <a:stCxn id="9" idx="2"/>
          </p:cNvCxnSpPr>
          <p:nvPr/>
        </p:nvCxnSpPr>
        <p:spPr>
          <a:xfrm flipH="1">
            <a:off x="5135034" y="1922142"/>
            <a:ext cx="53765" cy="27457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4724" y="491380"/>
            <a:ext cx="6531709" cy="510594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464309" y="1026541"/>
            <a:ext cx="2743200" cy="9084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-. Flight Mach number, or mach number of free-stream outside of engine.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-. It must be greater than zero value at the beginning. The start device provides inlet air with velocity in the real world.</a:t>
            </a:r>
          </a:p>
        </p:txBody>
      </p:sp>
      <p:cxnSp>
        <p:nvCxnSpPr>
          <p:cNvPr id="7" name="直線矢印コネクタ 6"/>
          <p:cNvCxnSpPr>
            <a:stCxn id="6" idx="1"/>
          </p:cNvCxnSpPr>
          <p:nvPr/>
        </p:nvCxnSpPr>
        <p:spPr>
          <a:xfrm flipH="1">
            <a:off x="4050122" y="1481052"/>
            <a:ext cx="414187" cy="615233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684" y="731598"/>
            <a:ext cx="6531709" cy="439826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324367" y="2714973"/>
            <a:ext cx="2743200" cy="77768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  <a:sym typeface="+mn-ea"/>
              </a:rPr>
              <a:t>-. Temperature of combustion chamber.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  <a:sym typeface="+mn-ea"/>
              </a:rPr>
              <a:t>-. Triangle wave in time domain simulating intermittent combustion</a:t>
            </a:r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439" y="797844"/>
            <a:ext cx="6531709" cy="439815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324368" y="2714974"/>
            <a:ext cx="2446529" cy="5639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  <a:sym typeface="+mn-ea"/>
              </a:rPr>
              <a:t>-. Temperature of combustion chamber. (Enlarged fig.)</a:t>
            </a:r>
            <a:endParaRPr lang="en-US" altLang="ja-JP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3137975B-EB6C-4E9B-838D-377CB33751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651" y="1100459"/>
            <a:ext cx="6531709" cy="4657082"/>
          </a:xfrm>
          <a:prstGeom prst="rect">
            <a:avLst/>
          </a:prstGeom>
        </p:spPr>
      </p:pic>
      <p:cxnSp>
        <p:nvCxnSpPr>
          <p:cNvPr id="4" name="直線矢印コネクタ 3"/>
          <p:cNvCxnSpPr>
            <a:cxnSpLocks/>
          </p:cNvCxnSpPr>
          <p:nvPr/>
        </p:nvCxnSpPr>
        <p:spPr>
          <a:xfrm flipV="1">
            <a:off x="7504017" y="3033700"/>
            <a:ext cx="268607" cy="1429208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6787150" y="4462907"/>
            <a:ext cx="1396288" cy="33757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Net thrust of engine.(green)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029D6BD-1CE9-4A86-B155-8517C2CA1E2A}"/>
              </a:ext>
            </a:extLst>
          </p:cNvPr>
          <p:cNvSpPr txBox="1"/>
          <p:nvPr/>
        </p:nvSpPr>
        <p:spPr>
          <a:xfrm>
            <a:off x="2692759" y="1812369"/>
            <a:ext cx="1382546" cy="79471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-. Gross thrust of exhaust nozzle.(red)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-. Engine continues running after flight speed (inlet airspeed) gets zero.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39A0EA2-C498-49DA-924F-583B9E2EBA84}"/>
              </a:ext>
            </a:extLst>
          </p:cNvPr>
          <p:cNvSpPr txBox="1"/>
          <p:nvPr/>
        </p:nvSpPr>
        <p:spPr>
          <a:xfrm>
            <a:off x="6096000" y="1215901"/>
            <a:ext cx="1271942" cy="33757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Ram drag.(blue)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AE86DD7-AA4F-4C80-A994-AEEEE492AE2B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5916064" y="1553473"/>
            <a:ext cx="815907" cy="19248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4F9A3B46-0B9B-41BE-B36C-A72261A9F7B8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4075305" y="2209728"/>
            <a:ext cx="478131" cy="879273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345BEFF-3599-4740-ACDA-84FD970BA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3861" y="463397"/>
            <a:ext cx="6531709" cy="4676445"/>
          </a:xfrm>
          <a:prstGeom prst="rect">
            <a:avLst/>
          </a:prstGeom>
        </p:spPr>
      </p:pic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6157C620-2485-4227-B21A-F8AFFEF29BCC}"/>
              </a:ext>
            </a:extLst>
          </p:cNvPr>
          <p:cNvCxnSpPr>
            <a:cxnSpLocks/>
          </p:cNvCxnSpPr>
          <p:nvPr/>
        </p:nvCxnSpPr>
        <p:spPr>
          <a:xfrm flipV="1">
            <a:off x="7504017" y="3033700"/>
            <a:ext cx="268607" cy="1429208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6A2515E-9619-43B9-8684-721886BEF949}"/>
              </a:ext>
            </a:extLst>
          </p:cNvPr>
          <p:cNvSpPr txBox="1"/>
          <p:nvPr/>
        </p:nvSpPr>
        <p:spPr>
          <a:xfrm>
            <a:off x="6787150" y="4462907"/>
            <a:ext cx="1396288" cy="33757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Net thrust of engine.(green)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BF89B91-48B8-4140-9DDA-F73DF52B1C95}"/>
              </a:ext>
            </a:extLst>
          </p:cNvPr>
          <p:cNvSpPr txBox="1"/>
          <p:nvPr/>
        </p:nvSpPr>
        <p:spPr>
          <a:xfrm>
            <a:off x="2763861" y="1290953"/>
            <a:ext cx="1319344" cy="46290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Gross thrust of exhaust nozzle.(red)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B9EF349-AA09-4EBB-9EF3-31154415C4DA}"/>
              </a:ext>
            </a:extLst>
          </p:cNvPr>
          <p:cNvSpPr txBox="1"/>
          <p:nvPr/>
        </p:nvSpPr>
        <p:spPr>
          <a:xfrm>
            <a:off x="5582483" y="552279"/>
            <a:ext cx="1271942" cy="33757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Ram drag.(blue)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638AF031-0C50-462E-B2BB-8752196F1FC4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5402547" y="889851"/>
            <a:ext cx="815907" cy="19248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050E31FA-032F-457F-95CD-32E177F86317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3423533" y="1753858"/>
            <a:ext cx="485866" cy="76632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D438716-903A-40C0-806C-75B842646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8874" y="708913"/>
            <a:ext cx="6531709" cy="4675576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B0F4D8F-E5E7-493E-B2AD-0188FE25A4A7}"/>
              </a:ext>
            </a:extLst>
          </p:cNvPr>
          <p:cNvSpPr txBox="1"/>
          <p:nvPr/>
        </p:nvSpPr>
        <p:spPr>
          <a:xfrm>
            <a:off x="3569687" y="1401556"/>
            <a:ext cx="1319344" cy="64461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-. mass flow rate through engine.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-. Intermittent flow due to valve open/close.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7F5C0EFA-20C9-4781-B4C0-E6165E8E0CAC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4229360" y="2046167"/>
            <a:ext cx="825576" cy="418713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40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0EA90BD-5595-4B0C-9247-FBD848BBF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1157" y="493151"/>
            <a:ext cx="6531709" cy="4701654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31EAA7A-CEA1-46CE-97AE-1FE3D0CCC6E8}"/>
              </a:ext>
            </a:extLst>
          </p:cNvPr>
          <p:cNvSpPr txBox="1"/>
          <p:nvPr/>
        </p:nvSpPr>
        <p:spPr>
          <a:xfrm>
            <a:off x="3245776" y="932230"/>
            <a:ext cx="1485249" cy="56881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-. Pressure of combustion chamber.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-. Intermittent change.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4033E2AC-B9E0-4AEF-A375-EED12F548237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3988401" y="1501048"/>
            <a:ext cx="703123" cy="955933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7871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2032" y="1"/>
            <a:ext cx="6295869" cy="68580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/>
          <a:srcRect l="7666"/>
          <a:stretch>
            <a:fillRect/>
          </a:stretch>
        </p:blipFill>
        <p:spPr>
          <a:xfrm>
            <a:off x="6609716" y="4370378"/>
            <a:ext cx="2868368" cy="2323185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423623" y="2427136"/>
            <a:ext cx="1497756" cy="65286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Add heat into hot volume.</a:t>
            </a:r>
            <a:r>
              <a:rPr lang="ja-JP" altLang="en-US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</a:t>
            </a:r>
            <a:r>
              <a:rPr lang="en-US" altLang="ja-JP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Constant</a:t>
            </a:r>
            <a:r>
              <a:rPr lang="ja-JP" altLang="en-US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</a:t>
            </a:r>
            <a:r>
              <a:rPr lang="en-US" altLang="ja-JP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volume</a:t>
            </a:r>
            <a:r>
              <a:rPr lang="ja-JP" altLang="en-US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</a:t>
            </a:r>
            <a:r>
              <a:rPr lang="en-US" altLang="ja-JP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heat</a:t>
            </a:r>
            <a:r>
              <a:rPr lang="ja-JP" altLang="en-US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</a:t>
            </a:r>
            <a:r>
              <a:rPr lang="en-US" altLang="ja-JP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addition &amp; constant temperature expansion.</a:t>
            </a:r>
          </a:p>
        </p:txBody>
      </p:sp>
      <p:cxnSp>
        <p:nvCxnSpPr>
          <p:cNvPr id="5" name="直線矢印コネクタ 4"/>
          <p:cNvCxnSpPr>
            <a:stCxn id="4" idx="0"/>
          </p:cNvCxnSpPr>
          <p:nvPr/>
        </p:nvCxnSpPr>
        <p:spPr>
          <a:xfrm flipV="1">
            <a:off x="3172501" y="1144444"/>
            <a:ext cx="1079154" cy="128269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6686475" y="2196711"/>
            <a:ext cx="1625982" cy="65286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Reject heat from cold volume.</a:t>
            </a:r>
            <a:r>
              <a:rPr lang="ja-JP" altLang="en-US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      </a:t>
            </a:r>
            <a:r>
              <a:rPr lang="en-US" altLang="ja-JP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Constant</a:t>
            </a:r>
            <a:r>
              <a:rPr lang="ja-JP" altLang="en-US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</a:t>
            </a:r>
            <a:r>
              <a:rPr lang="en-US" altLang="ja-JP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volume</a:t>
            </a:r>
            <a:r>
              <a:rPr lang="ja-JP" altLang="en-US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</a:t>
            </a:r>
            <a:r>
              <a:rPr lang="en-US" altLang="ja-JP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heat</a:t>
            </a:r>
            <a:r>
              <a:rPr lang="ja-JP" altLang="en-US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</a:t>
            </a:r>
            <a:r>
              <a:rPr lang="en-US" altLang="ja-JP" sz="907" b="1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rejection &amp; constant temperature compression.</a:t>
            </a:r>
          </a:p>
        </p:txBody>
      </p:sp>
      <p:cxnSp>
        <p:nvCxnSpPr>
          <p:cNvPr id="9" name="直線矢印コネクタ 8"/>
          <p:cNvCxnSpPr>
            <a:stCxn id="8" idx="0"/>
          </p:cNvCxnSpPr>
          <p:nvPr/>
        </p:nvCxnSpPr>
        <p:spPr>
          <a:xfrm flipH="1" flipV="1">
            <a:off x="6517498" y="1121399"/>
            <a:ext cx="981968" cy="107531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矢印: 左右 14"/>
          <p:cNvSpPr/>
          <p:nvPr/>
        </p:nvSpPr>
        <p:spPr>
          <a:xfrm>
            <a:off x="4868515" y="748881"/>
            <a:ext cx="1049871" cy="192020"/>
          </a:xfrm>
          <a:prstGeom prst="leftRightArrow">
            <a:avLst>
              <a:gd name="adj1" fmla="val 41999"/>
              <a:gd name="adj2" fmla="val 11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3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811146" y="1004411"/>
            <a:ext cx="1164609" cy="51499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Operating fluid moves between hot and cold volume.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850105" y="4201407"/>
            <a:ext cx="1374476" cy="52229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Crank shaft.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90-deg phase difference between 2 rods.</a:t>
            </a:r>
          </a:p>
        </p:txBody>
      </p:sp>
      <p:cxnSp>
        <p:nvCxnSpPr>
          <p:cNvPr id="19" name="直線矢印コネクタ 18"/>
          <p:cNvCxnSpPr>
            <a:stCxn id="18" idx="3"/>
          </p:cNvCxnSpPr>
          <p:nvPr/>
        </p:nvCxnSpPr>
        <p:spPr>
          <a:xfrm>
            <a:off x="4224580" y="4462554"/>
            <a:ext cx="1472224" cy="79880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18" idx="3"/>
          </p:cNvCxnSpPr>
          <p:nvPr/>
        </p:nvCxnSpPr>
        <p:spPr>
          <a:xfrm>
            <a:off x="4224580" y="4462554"/>
            <a:ext cx="257501" cy="79880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3009857" y="5184545"/>
            <a:ext cx="1080502" cy="261146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Mechanical loss.</a:t>
            </a:r>
          </a:p>
        </p:txBody>
      </p:sp>
      <p:cxnSp>
        <p:nvCxnSpPr>
          <p:cNvPr id="35" name="直線矢印コネクタ 34"/>
          <p:cNvCxnSpPr>
            <a:stCxn id="34" idx="2"/>
          </p:cNvCxnSpPr>
          <p:nvPr/>
        </p:nvCxnSpPr>
        <p:spPr>
          <a:xfrm>
            <a:off x="3550108" y="5445691"/>
            <a:ext cx="674472" cy="100618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6532857" y="4016103"/>
            <a:ext cx="1066458" cy="261146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Connecting rods.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555900" y="3049281"/>
            <a:ext cx="691271" cy="253467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pistons.</a:t>
            </a:r>
          </a:p>
        </p:txBody>
      </p:sp>
      <p:cxnSp>
        <p:nvCxnSpPr>
          <p:cNvPr id="45" name="直線矢印コネクタ 44"/>
          <p:cNvCxnSpPr>
            <a:stCxn id="43" idx="1"/>
          </p:cNvCxnSpPr>
          <p:nvPr/>
        </p:nvCxnSpPr>
        <p:spPr>
          <a:xfrm flipH="1" flipV="1">
            <a:off x="6092562" y="3871127"/>
            <a:ext cx="440295" cy="275549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stCxn id="43" idx="1"/>
          </p:cNvCxnSpPr>
          <p:nvPr/>
        </p:nvCxnSpPr>
        <p:spPr>
          <a:xfrm flipH="1" flipV="1">
            <a:off x="4718087" y="3871127"/>
            <a:ext cx="1814770" cy="275549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44" idx="1"/>
          </p:cNvCxnSpPr>
          <p:nvPr/>
        </p:nvCxnSpPr>
        <p:spPr>
          <a:xfrm flipH="1" flipV="1">
            <a:off x="6092563" y="2986874"/>
            <a:ext cx="463338" cy="18914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>
            <a:stCxn id="44" idx="1"/>
          </p:cNvCxnSpPr>
          <p:nvPr/>
        </p:nvCxnSpPr>
        <p:spPr>
          <a:xfrm flipH="1" flipV="1">
            <a:off x="4879386" y="2986874"/>
            <a:ext cx="1676514" cy="18914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>
          <a:xfrm>
            <a:off x="1782032" y="1519405"/>
            <a:ext cx="1128308" cy="35331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Define positions of cylinders.</a:t>
            </a:r>
          </a:p>
        </p:txBody>
      </p:sp>
      <p:cxnSp>
        <p:nvCxnSpPr>
          <p:cNvPr id="64" name="直線矢印コネクタ 63"/>
          <p:cNvCxnSpPr>
            <a:stCxn id="63" idx="3"/>
          </p:cNvCxnSpPr>
          <p:nvPr/>
        </p:nvCxnSpPr>
        <p:spPr>
          <a:xfrm>
            <a:off x="2910341" y="1696065"/>
            <a:ext cx="2201566" cy="23943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矢印コネクタ 66"/>
          <p:cNvCxnSpPr>
            <a:stCxn id="63" idx="3"/>
          </p:cNvCxnSpPr>
          <p:nvPr/>
        </p:nvCxnSpPr>
        <p:spPr>
          <a:xfrm>
            <a:off x="2910340" y="1696065"/>
            <a:ext cx="246167" cy="229091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テキスト ボックス 72"/>
          <p:cNvSpPr txBox="1"/>
          <p:nvPr/>
        </p:nvSpPr>
        <p:spPr>
          <a:xfrm>
            <a:off x="2211964" y="6398122"/>
            <a:ext cx="674472" cy="261146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Fly wheel.</a:t>
            </a:r>
          </a:p>
        </p:txBody>
      </p:sp>
      <p:cxnSp>
        <p:nvCxnSpPr>
          <p:cNvPr id="74" name="直線矢印コネクタ 73"/>
          <p:cNvCxnSpPr>
            <a:stCxn id="73" idx="3"/>
          </p:cNvCxnSpPr>
          <p:nvPr/>
        </p:nvCxnSpPr>
        <p:spPr>
          <a:xfrm>
            <a:off x="2886437" y="6528696"/>
            <a:ext cx="764196" cy="107518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443</Words>
  <Application>Microsoft Office PowerPoint</Application>
  <PresentationFormat>ワイド画面</PresentationFormat>
  <Paragraphs>72</Paragraphs>
  <Slides>17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2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青笹 友信</dc:creator>
  <cp:lastModifiedBy>青笹 友信</cp:lastModifiedBy>
  <cp:revision>2</cp:revision>
  <dcterms:created xsi:type="dcterms:W3CDTF">2021-01-24T08:11:20Z</dcterms:created>
  <dcterms:modified xsi:type="dcterms:W3CDTF">2021-01-24T08:19:39Z</dcterms:modified>
</cp:coreProperties>
</file>