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</p:sldIdLst>
  <p:sldSz cx="10080625" cy="567055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ja-JP" sz="1800" spc="-1" strike="noStrike">
                <a:latin typeface="Arial"/>
              </a:rPr>
              <a:t>クリックしてタイトルテキストを編集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ja-JP" sz="1800" spc="-1" strike="noStrike">
                <a:latin typeface="Arial"/>
              </a:rPr>
              <a:t>クリックしてアウトラインのテキストを編集</a:t>
            </a:r>
            <a:endParaRPr b="0" lang="en-US" sz="18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latin typeface="Arial"/>
              </a:rPr>
              <a:t>2</a:t>
            </a:r>
            <a:r>
              <a:rPr b="0" lang="ja-JP" sz="1800" spc="-1" strike="noStrike">
                <a:latin typeface="Arial"/>
              </a:rPr>
              <a:t>レベル目のアウトライン</a:t>
            </a:r>
            <a:endParaRPr b="0" lang="en-US" sz="1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3</a:t>
            </a:r>
            <a:r>
              <a:rPr b="0" lang="ja-JP" sz="1800" spc="-1" strike="noStrike">
                <a:latin typeface="Arial"/>
              </a:rPr>
              <a:t>レベル目のアウトライン</a:t>
            </a:r>
            <a:endParaRPr b="0" lang="en-US" sz="18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latin typeface="Arial"/>
              </a:rPr>
              <a:t>4</a:t>
            </a:r>
            <a:r>
              <a:rPr b="0" lang="ja-JP" sz="1800" spc="-1" strike="noStrike">
                <a:latin typeface="Arial"/>
              </a:rPr>
              <a:t>レベル目のアウトライン</a:t>
            </a:r>
            <a:endParaRPr b="0" lang="en-US" sz="18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5</a:t>
            </a:r>
            <a:r>
              <a:rPr b="0" lang="ja-JP" sz="1800" spc="-1" strike="noStrike">
                <a:latin typeface="Arial"/>
              </a:rPr>
              <a:t>レベル目のアウトライン</a:t>
            </a:r>
            <a:endParaRPr b="0" lang="en-US" sz="18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6</a:t>
            </a:r>
            <a:r>
              <a:rPr b="0" lang="ja-JP" sz="1800" spc="-1" strike="noStrike">
                <a:latin typeface="Arial"/>
              </a:rPr>
              <a:t>レベル目のアウトライン</a:t>
            </a:r>
            <a:endParaRPr b="0" lang="en-US" sz="18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7</a:t>
            </a:r>
            <a:r>
              <a:rPr b="0" lang="ja-JP" sz="1800" spc="-1" strike="noStrike">
                <a:latin typeface="Arial"/>
              </a:rPr>
              <a:t>レベル目のアウトライン</a:t>
            </a:r>
            <a:endParaRPr b="0" lang="en-US" sz="18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ja-JP" sz="4400" spc="-1" strike="noStrike">
                <a:latin typeface="Arial"/>
              </a:rPr>
              <a:t>クリックしてタイトルテキストを編集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ja-JP" sz="3200" spc="-1" strike="noStrike">
                <a:latin typeface="Arial"/>
              </a:rPr>
              <a:t>クリックしてアウトラインのテキストを編集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ja-JP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ja-JP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ja-JP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ja-JP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ja-JP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ja-JP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1">
            <a:alphaModFix amt="50000"/>
          </a:blip>
          <a:stretch/>
        </p:blipFill>
        <p:spPr>
          <a:xfrm>
            <a:off x="2524320" y="2880"/>
            <a:ext cx="5047920" cy="56703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"/>
          <p:cNvGrpSpPr/>
          <p:nvPr/>
        </p:nvGrpSpPr>
        <p:grpSpPr>
          <a:xfrm>
            <a:off x="2808000" y="252000"/>
            <a:ext cx="4931280" cy="4824000"/>
            <a:chOff x="2808000" y="252000"/>
            <a:chExt cx="4931280" cy="4824000"/>
          </a:xfrm>
        </p:grpSpPr>
        <p:pic>
          <p:nvPicPr>
            <p:cNvPr id="78" name="" descr=""/>
            <p:cNvPicPr/>
            <p:nvPr/>
          </p:nvPicPr>
          <p:blipFill>
            <a:blip r:embed="rId1">
              <a:alphaModFix amt="50000"/>
            </a:blip>
            <a:stretch/>
          </p:blipFill>
          <p:spPr>
            <a:xfrm>
              <a:off x="2808000" y="627840"/>
              <a:ext cx="3960000" cy="444816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79" name=""/>
            <p:cNvSpPr/>
            <p:nvPr/>
          </p:nvSpPr>
          <p:spPr>
            <a:xfrm>
              <a:off x="3996000" y="252000"/>
              <a:ext cx="1619280" cy="574920"/>
            </a:xfrm>
            <a:prstGeom prst="rect">
              <a:avLst/>
            </a:prstGeom>
            <a:solidFill>
              <a:srgbClr val="ffff00">
                <a:alpha val="50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noAutofit/>
            </a:bodyPr>
            <a:p>
              <a:pPr>
                <a:lnSpc>
                  <a:spcPct val="100000"/>
                </a:lnSpc>
              </a:pPr>
              <a:r>
                <a:rPr b="0" lang="en-US" sz="800" spc="-1" strike="noStrike">
                  <a:solidFill>
                    <a:srgbClr val="000000"/>
                  </a:solidFill>
                  <a:latin typeface="ＭＳ Ｐゴシック"/>
                  <a:ea typeface="DejaVu Sans"/>
                </a:rPr>
                <a:t>Output:</a:t>
              </a:r>
              <a:endParaRPr b="0" lang="en-US" sz="800" spc="-1" strike="noStrike">
                <a:latin typeface="ＭＳ Ｐゴシック"/>
              </a:endParaRPr>
            </a:p>
            <a:p>
              <a:pPr>
                <a:lnSpc>
                  <a:spcPct val="100000"/>
                </a:lnSpc>
              </a:pPr>
              <a:r>
                <a:rPr b="0" lang="en-US" sz="800" spc="-1" strike="noStrike">
                  <a:solidFill>
                    <a:srgbClr val="000000"/>
                  </a:solidFill>
                  <a:latin typeface="ＭＳ Ｐゴシック"/>
                  <a:ea typeface="DejaVu Sans"/>
                </a:rPr>
                <a:t> </a:t>
              </a:r>
              <a:r>
                <a:rPr b="0" lang="en-US" sz="800" spc="-1" strike="noStrike">
                  <a:solidFill>
                    <a:srgbClr val="000000"/>
                  </a:solidFill>
                  <a:latin typeface="ＭＳ Ｐゴシック"/>
                  <a:ea typeface="DejaVu Sans"/>
                </a:rPr>
                <a:t>Pressure of fluid after compression (p2). This is to be used in fuel system modeling.</a:t>
              </a:r>
              <a:endParaRPr b="0" lang="en-US" sz="800" spc="-1" strike="noStrike">
                <a:latin typeface="ＭＳ Ｐゴシック"/>
              </a:endParaRPr>
            </a:p>
            <a:p>
              <a:pPr>
                <a:lnSpc>
                  <a:spcPct val="100000"/>
                </a:lnSpc>
              </a:pPr>
              <a:endParaRPr b="0" lang="en-US" sz="800" spc="-1" strike="noStrike">
                <a:latin typeface="ＭＳ Ｐゴシック"/>
              </a:endParaRPr>
            </a:p>
          </p:txBody>
        </p:sp>
        <p:sp>
          <p:nvSpPr>
            <p:cNvPr id="80" name=""/>
            <p:cNvSpPr/>
            <p:nvPr/>
          </p:nvSpPr>
          <p:spPr>
            <a:xfrm>
              <a:off x="5940000" y="1980000"/>
              <a:ext cx="1799280" cy="574920"/>
            </a:xfrm>
            <a:prstGeom prst="rect">
              <a:avLst/>
            </a:prstGeom>
            <a:solidFill>
              <a:srgbClr val="81d41a">
                <a:alpha val="50000"/>
              </a:srgb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noAutofit/>
            </a:bodyPr>
            <a:p>
              <a:pPr>
                <a:lnSpc>
                  <a:spcPct val="100000"/>
                </a:lnSpc>
              </a:pPr>
              <a:r>
                <a:rPr b="0" lang="en-US" sz="800" spc="-1" strike="noStrike">
                  <a:solidFill>
                    <a:srgbClr val="000000"/>
                  </a:solidFill>
                  <a:latin typeface="ＭＳ Ｐゴシック"/>
                  <a:ea typeface="DejaVu Sans"/>
                </a:rPr>
                <a:t>Everything rather than p2 output connector is same as pistonCylinder of Otto which was released earlier.</a:t>
              </a:r>
              <a:endParaRPr b="0" lang="en-US" sz="800" spc="-1" strike="noStrike">
                <a:latin typeface="Arial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" descr=""/>
          <p:cNvPicPr/>
          <p:nvPr/>
        </p:nvPicPr>
        <p:blipFill>
          <a:blip r:embed="rId1">
            <a:alphaModFix amt="50000"/>
          </a:blip>
          <a:stretch/>
        </p:blipFill>
        <p:spPr>
          <a:xfrm>
            <a:off x="2590920" y="254160"/>
            <a:ext cx="4933440" cy="48193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" descr=""/>
          <p:cNvPicPr/>
          <p:nvPr/>
        </p:nvPicPr>
        <p:blipFill>
          <a:blip r:embed="rId1">
            <a:alphaModFix amt="50000"/>
          </a:blip>
          <a:stretch/>
        </p:blipFill>
        <p:spPr>
          <a:xfrm>
            <a:off x="2099880" y="2880"/>
            <a:ext cx="5896800" cy="56703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" descr=""/>
          <p:cNvPicPr/>
          <p:nvPr/>
        </p:nvPicPr>
        <p:blipFill>
          <a:blip r:embed="rId1">
            <a:alphaModFix amt="50000"/>
          </a:blip>
          <a:stretch/>
        </p:blipFill>
        <p:spPr>
          <a:xfrm>
            <a:off x="2099880" y="2880"/>
            <a:ext cx="5896800" cy="5670360"/>
          </a:xfrm>
          <a:prstGeom prst="rect">
            <a:avLst/>
          </a:prstGeom>
          <a:ln w="0">
            <a:noFill/>
          </a:ln>
        </p:spPr>
      </p:pic>
      <p:sp>
        <p:nvSpPr>
          <p:cNvPr id="84" name=""/>
          <p:cNvSpPr/>
          <p:nvPr/>
        </p:nvSpPr>
        <p:spPr>
          <a:xfrm>
            <a:off x="5472000" y="2340000"/>
            <a:ext cx="1548000" cy="360000"/>
          </a:xfrm>
          <a:prstGeom prst="rect">
            <a:avLst/>
          </a:prstGeom>
          <a:solidFill>
            <a:srgbClr val="81d41a">
              <a:alpha val="50000"/>
            </a:srgb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ts val="850"/>
              </a:lnSpc>
            </a:pPr>
            <a:r>
              <a:rPr b="0" lang="en-US" sz="800" spc="-1" strike="noStrike">
                <a:solidFill>
                  <a:srgbClr val="000000"/>
                </a:solidFill>
                <a:latin typeface="ＭＳ Ｐゴシック"/>
                <a:ea typeface="DejaVu Sans"/>
              </a:rPr>
              <a:t>Sub-component which executes diesel cycle calculation.</a:t>
            </a:r>
            <a:endParaRPr b="0" lang="en-US" sz="800" spc="-1" strike="noStrike">
              <a:latin typeface="Arial"/>
            </a:endParaRPr>
          </a:p>
        </p:txBody>
      </p:sp>
      <p:sp>
        <p:nvSpPr>
          <p:cNvPr id="85" name=""/>
          <p:cNvSpPr/>
          <p:nvPr/>
        </p:nvSpPr>
        <p:spPr>
          <a:xfrm>
            <a:off x="3672000" y="1440000"/>
            <a:ext cx="1980000" cy="720000"/>
          </a:xfrm>
          <a:prstGeom prst="rect">
            <a:avLst/>
          </a:prstGeom>
          <a:solidFill>
            <a:srgbClr val="81d41a">
              <a:alpha val="50000"/>
            </a:srgb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ts val="850"/>
              </a:lnSpc>
            </a:pPr>
            <a:r>
              <a:rPr b="0" lang="en-US" sz="800" spc="-1" strike="noStrike">
                <a:solidFill>
                  <a:srgbClr val="000000"/>
                </a:solidFill>
                <a:latin typeface="ＭＳ Ｐゴシック"/>
                <a:ea typeface="DejaVu Sans"/>
              </a:rPr>
              <a:t>Include combustion efficiency curve model/not can be selected.</a:t>
            </a:r>
            <a:endParaRPr b="0" lang="en-US" sz="800" spc="-1" strike="noStrike">
              <a:latin typeface="Arial"/>
            </a:endParaRPr>
          </a:p>
          <a:p>
            <a:pPr>
              <a:lnSpc>
                <a:spcPts val="850"/>
              </a:lnSpc>
            </a:pPr>
            <a:r>
              <a:rPr b="0" lang="en-US" sz="800" spc="-1" strike="noStrike">
                <a:solidFill>
                  <a:srgbClr val="000000"/>
                </a:solidFill>
                <a:latin typeface="ＭＳ Ｐゴシック"/>
                <a:ea typeface="DejaVu Sans"/>
              </a:rPr>
              <a:t>*The maximum temperature accomplished might be restricted by combustion efficiency. </a:t>
            </a:r>
            <a:endParaRPr b="0" lang="en-US" sz="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" descr=""/>
          <p:cNvPicPr/>
          <p:nvPr/>
        </p:nvPicPr>
        <p:blipFill>
          <a:blip r:embed="rId1">
            <a:alphaModFix amt="50000"/>
          </a:blip>
          <a:stretch/>
        </p:blipFill>
        <p:spPr>
          <a:xfrm>
            <a:off x="2100240" y="4680"/>
            <a:ext cx="5895720" cy="56671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"/>
          <p:cNvSpPr/>
          <p:nvPr/>
        </p:nvSpPr>
        <p:spPr>
          <a:xfrm>
            <a:off x="144000" y="2520000"/>
            <a:ext cx="1619280" cy="359280"/>
          </a:xfrm>
          <a:prstGeom prst="rect">
            <a:avLst/>
          </a:prstGeom>
          <a:solidFill>
            <a:srgbClr val="729fcf">
              <a:alpha val="70000"/>
            </a:srgb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800" spc="-1" strike="noStrike">
                <a:solidFill>
                  <a:srgbClr val="000000"/>
                </a:solidFill>
                <a:latin typeface="ＭＳ Ｐゴシック"/>
                <a:ea typeface="DejaVu Sans"/>
              </a:rPr>
              <a:t>Inputs:</a:t>
            </a:r>
            <a:endParaRPr b="0" lang="en-US" sz="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 </a:t>
            </a:r>
            <a:r>
              <a:rPr b="0" lang="en-US" sz="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inlet fluid states, p and T.</a:t>
            </a:r>
            <a:endParaRPr b="0" lang="en-US" sz="800" spc="-1" strike="noStrike">
              <a:latin typeface="Arial"/>
            </a:endParaRPr>
          </a:p>
        </p:txBody>
      </p:sp>
      <p:sp>
        <p:nvSpPr>
          <p:cNvPr id="88" name=""/>
          <p:cNvSpPr/>
          <p:nvPr/>
        </p:nvSpPr>
        <p:spPr>
          <a:xfrm>
            <a:off x="252720" y="3240000"/>
            <a:ext cx="2807280" cy="719280"/>
          </a:xfrm>
          <a:prstGeom prst="rect">
            <a:avLst/>
          </a:prstGeom>
          <a:solidFill>
            <a:srgbClr val="81d41a">
              <a:alpha val="70000"/>
            </a:srgb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 </a:t>
            </a:r>
            <a:r>
              <a:rPr b="0" lang="en-US" sz="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Viscos friction. The friction torque is proportional to the shaft absolute angular velocity (shaft speed relative to fixed surrounding world) of shaft speed.</a:t>
            </a:r>
            <a:endParaRPr b="0" lang="en-US" sz="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 </a:t>
            </a:r>
            <a:r>
              <a:rPr b="0" lang="en-US" sz="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Shaft rotation gets steady at the angular speed at which the engine torque output is in equilibrium with friction torque. </a:t>
            </a:r>
            <a:endParaRPr b="0" lang="en-US" sz="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</TotalTime>
  <Application>LibreOffice/7.1.3.2$Windows_X86_64 LibreOffice_project/47f78053abe362b9384784d31a6e56f8511eb1c1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2021-12-05T16:44:55Z</dcterms:created>
  <dc:creator/>
  <dc:description/>
  <dc:language>ja-JP</dc:language>
  <cp:lastModifiedBy/>
  <dcterms:modified xsi:type="dcterms:W3CDTF">2021-12-05T22:45:25Z</dcterms:modified>
  <cp:revision>38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