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4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slides/_rels/slide3.xml.rels" ContentType="application/vnd.openxmlformats-package.relationships+xml"/>
  <Override PartName="/ppt/slides/_rels/slide4.xml.rels" ContentType="application/vnd.openxmlformats-package.relationships+xml"/>
  <Override PartName="/ppt/slides/slide4.xml" ContentType="application/vnd.openxmlformats-officedocument.presentationml.slide+xml"/>
  <Override PartName="/ppt/media/image1.png" ContentType="image/png"/>
  <Override PartName="/ppt/media/image2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  <p:sldId id="258" r:id="rId6"/>
    <p:sldId id="259" r:id="rId7"/>
  </p:sldIdLst>
  <p:sldSz cx="10080625" cy="56705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156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912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0400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156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663912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200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57156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663912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0400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57156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663912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200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ja-JP" sz="1800" spc="-1" strike="noStrike">
                <a:latin typeface="Arial"/>
              </a:rPr>
              <a:t>クリックしてタイトルテキストを編集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ja-JP" sz="3200" spc="-1" strike="noStrike">
                <a:latin typeface="Arial"/>
              </a:rPr>
              <a:t>クリックしてアウトラインのテキストを編集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ja-JP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ja-JP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ja-JP" sz="4400" spc="-1" strike="noStrike">
                <a:latin typeface="Arial"/>
              </a:rPr>
              <a:t>クリックしてタイトルテキストを編集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ja-JP" sz="3200" spc="-1" strike="noStrike">
                <a:latin typeface="Arial"/>
              </a:rPr>
              <a:t>クリックしてアウトラインのテキストを編集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ja-JP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ja-JP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" name="" descr=""/>
          <p:cNvPicPr/>
          <p:nvPr/>
        </p:nvPicPr>
        <p:blipFill>
          <a:blip r:embed="rId1">
            <a:alphaModFix amt="70000"/>
          </a:blip>
          <a:stretch/>
        </p:blipFill>
        <p:spPr>
          <a:xfrm>
            <a:off x="858960" y="-4680"/>
            <a:ext cx="8349480" cy="5667840"/>
          </a:xfrm>
          <a:prstGeom prst="rect">
            <a:avLst/>
          </a:prstGeom>
          <a:ln w="0"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7" name="" descr=""/>
          <p:cNvPicPr/>
          <p:nvPr/>
        </p:nvPicPr>
        <p:blipFill>
          <a:blip r:embed="rId1">
            <a:alphaModFix amt="70000"/>
          </a:blip>
          <a:stretch/>
        </p:blipFill>
        <p:spPr>
          <a:xfrm>
            <a:off x="859320" y="-4680"/>
            <a:ext cx="8349480" cy="5667840"/>
          </a:xfrm>
          <a:prstGeom prst="rect">
            <a:avLst/>
          </a:prstGeom>
          <a:ln w="0">
            <a:noFill/>
          </a:ln>
        </p:spPr>
      </p:pic>
      <p:sp>
        <p:nvSpPr>
          <p:cNvPr id="78" name=""/>
          <p:cNvSpPr/>
          <p:nvPr/>
        </p:nvSpPr>
        <p:spPr>
          <a:xfrm>
            <a:off x="180000" y="4320000"/>
            <a:ext cx="1619640" cy="539640"/>
          </a:xfrm>
          <a:prstGeom prst="rect">
            <a:avLst/>
          </a:prstGeom>
          <a:solidFill>
            <a:srgbClr val="729fcf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DejaVu Sans"/>
              </a:rPr>
              <a:t>Inputs:</a:t>
            </a:r>
            <a:endParaRPr b="0" lang="en-US" sz="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the fraction of air and fuel in in-taken air fuel mixture.</a:t>
            </a:r>
            <a:endParaRPr b="0" lang="en-US" sz="800" spc="-1" strike="noStrike">
              <a:latin typeface="Arial"/>
            </a:endParaRPr>
          </a:p>
        </p:txBody>
      </p:sp>
      <p:sp>
        <p:nvSpPr>
          <p:cNvPr id="79" name=""/>
          <p:cNvSpPr/>
          <p:nvPr/>
        </p:nvSpPr>
        <p:spPr>
          <a:xfrm>
            <a:off x="3600000" y="1440000"/>
            <a:ext cx="1799640" cy="575280"/>
          </a:xfrm>
          <a:prstGeom prst="rect">
            <a:avLst/>
          </a:prstGeom>
          <a:solidFill>
            <a:srgbClr val="81d41a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DejaVu Sans"/>
              </a:rPr>
              <a:t>Controllable flow restriction. </a:t>
            </a:r>
            <a:endParaRPr b="0" lang="en-US" sz="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DejaVu Sans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DejaVu Sans"/>
              </a:rPr>
              <a:t>The pressure loss coefficient can be manipulated by external real signal.</a:t>
            </a:r>
            <a:endParaRPr b="0" lang="en-US" sz="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en-US" sz="800" spc="-1" strike="noStrike">
              <a:latin typeface="Arial"/>
            </a:endParaRPr>
          </a:p>
        </p:txBody>
      </p:sp>
      <p:sp>
        <p:nvSpPr>
          <p:cNvPr id="80" name=""/>
          <p:cNvSpPr/>
          <p:nvPr/>
        </p:nvSpPr>
        <p:spPr>
          <a:xfrm flipV="1">
            <a:off x="3780000" y="1980000"/>
            <a:ext cx="720000" cy="540000"/>
          </a:xfrm>
          <a:prstGeom prst="line">
            <a:avLst/>
          </a:prstGeom>
          <a:ln w="0">
            <a:solidFill>
              <a:srgbClr val="000000"/>
            </a:solidFill>
            <a:head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81" name=""/>
          <p:cNvSpPr/>
          <p:nvPr/>
        </p:nvSpPr>
        <p:spPr>
          <a:xfrm flipH="1" flipV="1">
            <a:off x="4500000" y="1980000"/>
            <a:ext cx="1440000" cy="720000"/>
          </a:xfrm>
          <a:prstGeom prst="line">
            <a:avLst/>
          </a:prstGeom>
          <a:ln w="0">
            <a:solidFill>
              <a:srgbClr val="000000"/>
            </a:solidFill>
            <a:head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82" name=""/>
          <p:cNvSpPr/>
          <p:nvPr/>
        </p:nvSpPr>
        <p:spPr>
          <a:xfrm>
            <a:off x="144000" y="2520000"/>
            <a:ext cx="1619640" cy="359640"/>
          </a:xfrm>
          <a:prstGeom prst="rect">
            <a:avLst/>
          </a:prstGeom>
          <a:solidFill>
            <a:srgbClr val="729fcf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DejaVu Sans"/>
              </a:rPr>
              <a:t>Inputs:</a:t>
            </a:r>
            <a:endParaRPr b="0" lang="en-US" sz="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inlet fluid states, p and T.</a:t>
            </a:r>
            <a:endParaRPr b="0" lang="en-US" sz="800" spc="-1" strike="noStrike">
              <a:latin typeface="Arial"/>
            </a:endParaRPr>
          </a:p>
        </p:txBody>
      </p:sp>
      <p:sp>
        <p:nvSpPr>
          <p:cNvPr id="83" name=""/>
          <p:cNvSpPr/>
          <p:nvPr/>
        </p:nvSpPr>
        <p:spPr>
          <a:xfrm>
            <a:off x="4680000" y="4680000"/>
            <a:ext cx="2807640" cy="719640"/>
          </a:xfrm>
          <a:prstGeom prst="rect">
            <a:avLst/>
          </a:prstGeom>
          <a:solidFill>
            <a:srgbClr val="81d41a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Viscos friction. The friction torque is proportional to the shaft absolute angular velocity (shaft speed relative to fixed surrounding world) of shaft speed.</a:t>
            </a:r>
            <a:endParaRPr b="0" lang="en-US" sz="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Shaft rotation gets steady at the angular speed at which the engine torque output is in equilibrium with friction torque. </a:t>
            </a:r>
            <a:endParaRPr b="0" lang="en-US" sz="800" spc="-1" strike="noStrike">
              <a:latin typeface="Arial"/>
            </a:endParaRPr>
          </a:p>
        </p:txBody>
      </p:sp>
      <p:sp>
        <p:nvSpPr>
          <p:cNvPr id="84" name=""/>
          <p:cNvSpPr/>
          <p:nvPr/>
        </p:nvSpPr>
        <p:spPr>
          <a:xfrm>
            <a:off x="8100000" y="3420000"/>
            <a:ext cx="1619640" cy="359640"/>
          </a:xfrm>
          <a:prstGeom prst="rect">
            <a:avLst/>
          </a:prstGeom>
          <a:solidFill>
            <a:srgbClr val="729fcf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DejaVu Sans"/>
              </a:rPr>
              <a:t>Inputs:</a:t>
            </a:r>
            <a:endParaRPr b="0" lang="en-US" sz="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Additional load can be applied.</a:t>
            </a:r>
            <a:endParaRPr b="0" lang="en-US" sz="800" spc="-1" strike="noStrike">
              <a:latin typeface="Arial"/>
            </a:endParaRPr>
          </a:p>
        </p:txBody>
      </p:sp>
      <p:sp>
        <p:nvSpPr>
          <p:cNvPr id="85" name=""/>
          <p:cNvSpPr/>
          <p:nvPr/>
        </p:nvSpPr>
        <p:spPr>
          <a:xfrm>
            <a:off x="3600000" y="360000"/>
            <a:ext cx="1439640" cy="539640"/>
          </a:xfrm>
          <a:prstGeom prst="rect">
            <a:avLst/>
          </a:prstGeom>
          <a:solidFill>
            <a:srgbClr val="729fcf">
              <a:alpha val="70000"/>
            </a:srgbClr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DejaVu Sans"/>
              </a:rPr>
              <a:t>Inputs:</a:t>
            </a:r>
            <a:endParaRPr b="0" lang="en-US" sz="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 </a:t>
            </a:r>
            <a:r>
              <a:rPr b="0" lang="en-US" sz="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Pressure loss coefficient of orifice.</a:t>
            </a:r>
            <a:endParaRPr b="0" lang="en-US" sz="800" spc="-1" strike="noStrike">
              <a:latin typeface="Arial"/>
            </a:endParaRPr>
          </a:p>
        </p:txBody>
      </p:sp>
      <p:sp>
        <p:nvSpPr>
          <p:cNvPr id="86" name=""/>
          <p:cNvSpPr/>
          <p:nvPr/>
        </p:nvSpPr>
        <p:spPr>
          <a:xfrm flipH="1" flipV="1">
            <a:off x="4320000" y="900000"/>
            <a:ext cx="1260000" cy="720000"/>
          </a:xfrm>
          <a:prstGeom prst="line">
            <a:avLst/>
          </a:prstGeom>
          <a:ln w="0">
            <a:solidFill>
              <a:srgbClr val="000000"/>
            </a:solidFill>
            <a:head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87" name=""/>
          <p:cNvSpPr/>
          <p:nvPr/>
        </p:nvSpPr>
        <p:spPr>
          <a:xfrm flipV="1">
            <a:off x="3060000" y="900000"/>
            <a:ext cx="1260000" cy="720000"/>
          </a:xfrm>
          <a:prstGeom prst="line">
            <a:avLst/>
          </a:prstGeom>
          <a:ln w="0">
            <a:solidFill>
              <a:srgbClr val="000000"/>
            </a:solidFill>
            <a:headEnd len="med" type="triangle" w="med"/>
          </a:ln>
        </p:spPr>
        <p:style>
          <a:lnRef idx="0"/>
          <a:fillRef idx="0"/>
          <a:effectRef idx="0"/>
          <a:fontRef idx="minor"/>
        </p:style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41</TotalTime>
  <Application>LibreOffice/7.1.3.2$Windows_X86_64 LibreOffice_project/47f78053abe362b9384784d31a6e56f8511eb1c1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2021-12-05T16:44:55Z</dcterms:created>
  <dc:creator/>
  <dc:description/>
  <dc:language>ja-JP</dc:language>
  <cp:lastModifiedBy/>
  <dcterms:modified xsi:type="dcterms:W3CDTF">2021-12-05T22:00:06Z</dcterms:modified>
  <cp:revision>21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