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4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slides/_rels/slide3.xml.rels" ContentType="application/vnd.openxmlformats-package.relationships+xml"/>
  <Override PartName="/ppt/media/image1.png" ContentType="image/png"/>
  <Override PartName="/ppt/media/image2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  <p:sldId id="258" r:id="rId6"/>
  </p:sldIdLst>
  <p:sldSz cx="10080625" cy="56705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156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912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0400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156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663912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200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57156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663912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0400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57156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663912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200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ja-JP" sz="4400" spc="-1" strike="noStrike">
                <a:latin typeface="Arial"/>
              </a:rPr>
              <a:t>クリックしてタイトルテキストを編集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ja-JP" sz="3200" spc="-1" strike="noStrike">
                <a:latin typeface="Arial"/>
              </a:rPr>
              <a:t>クリックしてアウトラインのテキストを編集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ja-JP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ja-JP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ja-JP" sz="4400" spc="-1" strike="noStrike">
                <a:latin typeface="Arial"/>
              </a:rPr>
              <a:t>クリックしてタイトルテキストを編集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ja-JP" sz="3200" spc="-1" strike="noStrike">
                <a:latin typeface="Arial"/>
              </a:rPr>
              <a:t>クリックしてアウトラインのテキストを編集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ja-JP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ja-JP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2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" name="" descr=""/>
          <p:cNvPicPr/>
          <p:nvPr/>
        </p:nvPicPr>
        <p:blipFill>
          <a:blip r:embed="rId1">
            <a:alphaModFix amt="70000"/>
          </a:blip>
          <a:stretch/>
        </p:blipFill>
        <p:spPr>
          <a:xfrm>
            <a:off x="506160" y="-2160"/>
            <a:ext cx="9066240" cy="5670000"/>
          </a:xfrm>
          <a:prstGeom prst="rect">
            <a:avLst/>
          </a:prstGeom>
          <a:ln w="0"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7" name="" descr=""/>
          <p:cNvPicPr/>
          <p:nvPr/>
        </p:nvPicPr>
        <p:blipFill>
          <a:blip r:embed="rId1">
            <a:alphaModFix amt="70000"/>
          </a:blip>
          <a:stretch/>
        </p:blipFill>
        <p:spPr>
          <a:xfrm>
            <a:off x="506160" y="-2160"/>
            <a:ext cx="9066240" cy="5670000"/>
          </a:xfrm>
          <a:prstGeom prst="rect">
            <a:avLst/>
          </a:prstGeom>
          <a:ln w="0">
            <a:noFill/>
          </a:ln>
        </p:spPr>
      </p:pic>
      <p:sp>
        <p:nvSpPr>
          <p:cNvPr id="78" name=""/>
          <p:cNvSpPr/>
          <p:nvPr/>
        </p:nvSpPr>
        <p:spPr>
          <a:xfrm>
            <a:off x="180000" y="5040000"/>
            <a:ext cx="1620000" cy="360000"/>
          </a:xfrm>
          <a:prstGeom prst="rect">
            <a:avLst/>
          </a:prstGeom>
          <a:solidFill>
            <a:srgbClr val="729fcf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latin typeface="ＭＳ Ｐゴシック"/>
              </a:rPr>
              <a:t>Inputs:</a:t>
            </a:r>
            <a:endParaRPr b="0" lang="en-US" sz="800" spc="-1" strike="noStrike">
              <a:latin typeface="ＭＳ Ｐゴシック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Opening of fuel throttle valve.</a:t>
            </a:r>
            <a:endParaRPr b="0" lang="en-US" sz="800" spc="-1" strike="noStrike">
              <a:latin typeface="ＭＳ Ｐゴシック"/>
            </a:endParaRPr>
          </a:p>
        </p:txBody>
      </p:sp>
      <p:sp>
        <p:nvSpPr>
          <p:cNvPr id="79" name=""/>
          <p:cNvSpPr/>
          <p:nvPr/>
        </p:nvSpPr>
        <p:spPr>
          <a:xfrm>
            <a:off x="0" y="1080000"/>
            <a:ext cx="1080000" cy="540000"/>
          </a:xfrm>
          <a:prstGeom prst="rect">
            <a:avLst/>
          </a:prstGeom>
          <a:solidFill>
            <a:srgbClr val="729fcf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latin typeface="ＭＳ Ｐゴシック"/>
              </a:rPr>
              <a:t>Inputs:</a:t>
            </a:r>
            <a:endParaRPr b="0" lang="en-US" sz="800" spc="-1" strike="noStrike">
              <a:latin typeface="ＭＳ Ｐゴシック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inlet fluid states, p and T.</a:t>
            </a:r>
            <a:endParaRPr b="0" lang="en-US" sz="800" spc="-1" strike="noStrike">
              <a:latin typeface="ＭＳ Ｐゴシック"/>
            </a:endParaRPr>
          </a:p>
        </p:txBody>
      </p:sp>
      <p:sp>
        <p:nvSpPr>
          <p:cNvPr id="80" name=""/>
          <p:cNvSpPr/>
          <p:nvPr/>
        </p:nvSpPr>
        <p:spPr>
          <a:xfrm>
            <a:off x="6120000" y="4140000"/>
            <a:ext cx="2808000" cy="720000"/>
          </a:xfrm>
          <a:prstGeom prst="rect">
            <a:avLst/>
          </a:prstGeom>
          <a:solidFill>
            <a:srgbClr val="81d41a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Viscos friction. The friction torque is proportional to the shaft absolute angular velocity (shaft speed relative to fixed surrounding world) of shaft speed.</a:t>
            </a:r>
            <a:endParaRPr b="0" lang="en-US" sz="800" spc="-1" strike="noStrike">
              <a:latin typeface="ＭＳ Ｐゴシック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Shaft rotation gets steady at the angular speed at which the engine torque output is in equilibrium with friction torque. </a:t>
            </a:r>
            <a:endParaRPr b="0" lang="en-US" sz="800" spc="-1" strike="noStrike">
              <a:latin typeface="ＭＳ Ｐゴシック"/>
            </a:endParaRPr>
          </a:p>
        </p:txBody>
      </p:sp>
      <p:sp>
        <p:nvSpPr>
          <p:cNvPr id="81" name=""/>
          <p:cNvSpPr/>
          <p:nvPr/>
        </p:nvSpPr>
        <p:spPr>
          <a:xfrm>
            <a:off x="8280000" y="2340000"/>
            <a:ext cx="1620000" cy="360000"/>
          </a:xfrm>
          <a:prstGeom prst="rect">
            <a:avLst/>
          </a:prstGeom>
          <a:solidFill>
            <a:srgbClr val="729fcf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latin typeface="ＭＳ Ｐゴシック"/>
              </a:rPr>
              <a:t>Inputs:</a:t>
            </a:r>
            <a:endParaRPr b="0" lang="en-US" sz="800" spc="-1" strike="noStrike">
              <a:latin typeface="ＭＳ Ｐゴシック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Additional load can be applied.</a:t>
            </a:r>
            <a:endParaRPr b="0" lang="en-US" sz="800" spc="-1" strike="noStrike">
              <a:latin typeface="ＭＳ Ｐゴシック"/>
            </a:endParaRPr>
          </a:p>
        </p:txBody>
      </p:sp>
      <p:sp>
        <p:nvSpPr>
          <p:cNvPr id="82" name=""/>
          <p:cNvSpPr/>
          <p:nvPr/>
        </p:nvSpPr>
        <p:spPr>
          <a:xfrm>
            <a:off x="5220000" y="1080000"/>
            <a:ext cx="1620000" cy="540000"/>
          </a:xfrm>
          <a:prstGeom prst="rect">
            <a:avLst/>
          </a:prstGeom>
          <a:solidFill>
            <a:srgbClr val="81d41a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Output the pressure after compression (p of state-2) for fuel supply system modeling purpose </a:t>
            </a:r>
            <a:endParaRPr b="0" lang="en-US" sz="800" spc="-1" strike="noStrike">
              <a:latin typeface="ＭＳ Ｐゴシック"/>
            </a:endParaRPr>
          </a:p>
        </p:txBody>
      </p:sp>
      <p:sp>
        <p:nvSpPr>
          <p:cNvPr id="83" name=""/>
          <p:cNvSpPr/>
          <p:nvPr/>
        </p:nvSpPr>
        <p:spPr>
          <a:xfrm>
            <a:off x="5940000" y="1620000"/>
            <a:ext cx="180000" cy="360000"/>
          </a:xfrm>
          <a:prstGeom prst="line">
            <a:avLst/>
          </a:prstGeom>
          <a:ln w="0">
            <a:solidFill>
              <a:srgbClr val="000000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84" name=""/>
          <p:cNvSpPr/>
          <p:nvPr/>
        </p:nvSpPr>
        <p:spPr>
          <a:xfrm>
            <a:off x="1440000" y="1800000"/>
            <a:ext cx="4140000" cy="2520000"/>
          </a:xfrm>
          <a:prstGeom prst="rect">
            <a:avLst/>
          </a:prstGeom>
          <a:gradFill rotWithShape="0">
            <a:gsLst>
              <a:gs pos="75000">
                <a:srgbClr val="ffffff">
                  <a:alpha val="0"/>
                </a:srgbClr>
              </a:gs>
              <a:gs pos="100000">
                <a:srgbClr val="dddddd">
                  <a:alpha val="0"/>
                </a:srgbClr>
              </a:gs>
            </a:gsLst>
            <a:lin ang="0"/>
          </a:gradFill>
          <a:ln w="18000">
            <a:solidFill>
              <a:srgbClr val="000000"/>
            </a:solidFill>
            <a:prstDash val="dash"/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85" name=""/>
          <p:cNvSpPr txBox="1"/>
          <p:nvPr/>
        </p:nvSpPr>
        <p:spPr>
          <a:xfrm>
            <a:off x="3384000" y="4365360"/>
            <a:ext cx="2160000" cy="24264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>
            <a:noAutofit/>
          </a:bodyPr>
          <a:p>
            <a:r>
              <a:rPr b="0" lang="en-US" sz="1200" spc="-1" strike="noStrike">
                <a:latin typeface="ＭＳ Ｐゴシック"/>
              </a:rPr>
              <a:t>Simplified fuel supply system</a:t>
            </a:r>
            <a:endParaRPr b="0" lang="en-US" sz="1200" spc="-1" strike="noStrike">
              <a:latin typeface="ＭＳ Ｐゴシック"/>
            </a:endParaRPr>
          </a:p>
        </p:txBody>
      </p:sp>
      <p:sp>
        <p:nvSpPr>
          <p:cNvPr id="86" name=""/>
          <p:cNvSpPr/>
          <p:nvPr/>
        </p:nvSpPr>
        <p:spPr>
          <a:xfrm>
            <a:off x="2952000" y="1440000"/>
            <a:ext cx="1620000" cy="576000"/>
          </a:xfrm>
          <a:prstGeom prst="rect">
            <a:avLst/>
          </a:prstGeom>
          <a:solidFill>
            <a:srgbClr val="81d41a">
              <a:alpha val="8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Pressure at the exit of fuel supply line is cylinder pressure after compression in Diesel engine. </a:t>
            </a:r>
            <a:endParaRPr b="0" lang="en-US" sz="800" spc="-1" strike="noStrike">
              <a:latin typeface="ＭＳ Ｐゴシック"/>
            </a:endParaRPr>
          </a:p>
        </p:txBody>
      </p:sp>
      <p:sp>
        <p:nvSpPr>
          <p:cNvPr id="87" name=""/>
          <p:cNvSpPr/>
          <p:nvPr/>
        </p:nvSpPr>
        <p:spPr>
          <a:xfrm>
            <a:off x="3852000" y="3636000"/>
            <a:ext cx="1620000" cy="504000"/>
          </a:xfrm>
          <a:prstGeom prst="rect">
            <a:avLst/>
          </a:prstGeom>
          <a:solidFill>
            <a:srgbClr val="81d41a">
              <a:alpha val="8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Figure out fractions of fuel and air by measuring mass flows of air fuel lines. </a:t>
            </a:r>
            <a:endParaRPr b="0" lang="en-US" sz="800" spc="-1" strike="noStrike">
              <a:latin typeface="ＭＳ Ｐゴシック"/>
            </a:endParaRPr>
          </a:p>
        </p:txBody>
      </p:sp>
      <p:sp>
        <p:nvSpPr>
          <p:cNvPr id="88" name=""/>
          <p:cNvSpPr/>
          <p:nvPr/>
        </p:nvSpPr>
        <p:spPr>
          <a:xfrm>
            <a:off x="216000" y="3024000"/>
            <a:ext cx="1584000" cy="540000"/>
          </a:xfrm>
          <a:prstGeom prst="rect">
            <a:avLst/>
          </a:prstGeom>
          <a:solidFill>
            <a:srgbClr val="81d41a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Provides pressure sufficient for supply of fuel (substitute of pump).</a:t>
            </a:r>
            <a:endParaRPr b="0" lang="en-US" sz="800" spc="-1" strike="noStrike">
              <a:latin typeface="ＭＳ Ｐゴシック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62</TotalTime>
  <Application>LibreOffice/7.1.3.2$Windows_X86_64 LibreOffice_project/47f78053abe362b9384784d31a6e56f8511eb1c1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2021-12-05T16:44:55Z</dcterms:created>
  <dc:creator/>
  <dc:description/>
  <dc:language>ja-JP</dc:language>
  <cp:lastModifiedBy/>
  <dcterms:modified xsi:type="dcterms:W3CDTF">2021-12-05T21:53:58Z</dcterms:modified>
  <cp:revision>31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